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3"/>
  </p:notesMasterIdLst>
  <p:sldIdLst>
    <p:sldId id="256" r:id="rId2"/>
    <p:sldId id="257" r:id="rId3"/>
    <p:sldId id="332" r:id="rId4"/>
    <p:sldId id="333" r:id="rId5"/>
    <p:sldId id="334" r:id="rId6"/>
    <p:sldId id="258" r:id="rId7"/>
    <p:sldId id="259" r:id="rId8"/>
    <p:sldId id="299" r:id="rId9"/>
    <p:sldId id="322" r:id="rId10"/>
    <p:sldId id="298" r:id="rId11"/>
    <p:sldId id="261" r:id="rId12"/>
    <p:sldId id="260" r:id="rId13"/>
    <p:sldId id="308" r:id="rId14"/>
    <p:sldId id="330" r:id="rId15"/>
    <p:sldId id="262" r:id="rId16"/>
    <p:sldId id="267" r:id="rId17"/>
    <p:sldId id="309" r:id="rId18"/>
    <p:sldId id="320" r:id="rId19"/>
    <p:sldId id="301" r:id="rId20"/>
    <p:sldId id="331" r:id="rId21"/>
    <p:sldId id="302" r:id="rId22"/>
    <p:sldId id="313" r:id="rId23"/>
    <p:sldId id="328" r:id="rId24"/>
    <p:sldId id="306" r:id="rId25"/>
    <p:sldId id="315" r:id="rId26"/>
    <p:sldId id="318" r:id="rId27"/>
    <p:sldId id="319" r:id="rId28"/>
    <p:sldId id="304" r:id="rId29"/>
    <p:sldId id="317" r:id="rId30"/>
    <p:sldId id="329" r:id="rId31"/>
    <p:sldId id="281" r:id="rId32"/>
  </p:sldIdLst>
  <p:sldSz cx="9144000" cy="5143500" type="screen16x9"/>
  <p:notesSz cx="6858000" cy="9144000"/>
  <p:embeddedFontLst>
    <p:embeddedFont>
      <p:font typeface="Arial Black" panose="020B0A04020102020204" pitchFamily="34" charset="0"/>
      <p:bold r:id="rId34"/>
    </p:embeddedFont>
    <p:embeddedFont>
      <p:font typeface="Atma" panose="020B0604020202020204" charset="0"/>
      <p:regular r:id="rId35"/>
      <p:bold r:id="rId36"/>
    </p:embeddedFont>
    <p:embeddedFont>
      <p:font typeface="Bahnschrift Light" panose="020B0502040204020203" pitchFamily="34" charset="0"/>
      <p:regular r:id="rId37"/>
    </p:embeddedFont>
    <p:embeddedFont>
      <p:font typeface="Bradley Hand ITC" panose="03070402050302030203" pitchFamily="66" charset="0"/>
      <p:regular r:id="rId38"/>
    </p:embeddedFont>
    <p:embeddedFont>
      <p:font typeface="Calibri" panose="020F0502020204030204" pitchFamily="34" charset="0"/>
      <p:regular r:id="rId39"/>
      <p:bold r:id="rId40"/>
      <p:italic r:id="rId41"/>
      <p:boldItalic r:id="rId42"/>
    </p:embeddedFont>
    <p:embeddedFont>
      <p:font typeface="Quicksand Light"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660"/>
  </p:normalViewPr>
  <p:slideViewPr>
    <p:cSldViewPr snapToGrid="0">
      <p:cViewPr varScale="1">
        <p:scale>
          <a:sx n="108" d="100"/>
          <a:sy n="108" d="100"/>
        </p:scale>
        <p:origin x="66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Ejaz" userId="075544d2106fb158" providerId="LiveId" clId="{46FD6651-25F1-4FD0-8001-6AEB05C7B58A}"/>
    <pc:docChg chg="custSel addSld delSld modSld">
      <pc:chgData name="Asif Ejaz" userId="075544d2106fb158" providerId="LiveId" clId="{46FD6651-25F1-4FD0-8001-6AEB05C7B58A}" dt="2023-10-08T19:23:38.809" v="152" actId="680"/>
      <pc:docMkLst>
        <pc:docMk/>
      </pc:docMkLst>
      <pc:sldChg chg="del">
        <pc:chgData name="Asif Ejaz" userId="075544d2106fb158" providerId="LiveId" clId="{46FD6651-25F1-4FD0-8001-6AEB05C7B58A}" dt="2023-10-08T19:04:14.996" v="3" actId="2696"/>
        <pc:sldMkLst>
          <pc:docMk/>
          <pc:sldMk cId="1892720555" sldId="296"/>
        </pc:sldMkLst>
      </pc:sldChg>
      <pc:sldChg chg="modSp new mod">
        <pc:chgData name="Asif Ejaz" userId="075544d2106fb158" providerId="LiveId" clId="{46FD6651-25F1-4FD0-8001-6AEB05C7B58A}" dt="2023-10-08T19:04:52.840" v="11" actId="20577"/>
        <pc:sldMkLst>
          <pc:docMk/>
          <pc:sldMk cId="3415072725" sldId="332"/>
        </pc:sldMkLst>
        <pc:spChg chg="mod">
          <ac:chgData name="Asif Ejaz" userId="075544d2106fb158" providerId="LiveId" clId="{46FD6651-25F1-4FD0-8001-6AEB05C7B58A}" dt="2023-10-08T19:03:40.994" v="1"/>
          <ac:spMkLst>
            <pc:docMk/>
            <pc:sldMk cId="3415072725" sldId="332"/>
            <ac:spMk id="2" creationId="{C99120A6-2A61-F5A6-B1F0-28ECA86419D1}"/>
          </ac:spMkLst>
        </pc:spChg>
        <pc:spChg chg="mod">
          <ac:chgData name="Asif Ejaz" userId="075544d2106fb158" providerId="LiveId" clId="{46FD6651-25F1-4FD0-8001-6AEB05C7B58A}" dt="2023-10-08T19:04:52.840" v="11" actId="20577"/>
          <ac:spMkLst>
            <pc:docMk/>
            <pc:sldMk cId="3415072725" sldId="332"/>
            <ac:spMk id="3" creationId="{6F768B9A-B11F-482A-233F-34345892D556}"/>
          </ac:spMkLst>
        </pc:spChg>
      </pc:sldChg>
      <pc:sldChg chg="modSp new mod modNotesTx">
        <pc:chgData name="Asif Ejaz" userId="075544d2106fb158" providerId="LiveId" clId="{46FD6651-25F1-4FD0-8001-6AEB05C7B58A}" dt="2023-10-08T19:23:29.427" v="151" actId="20577"/>
        <pc:sldMkLst>
          <pc:docMk/>
          <pc:sldMk cId="782767866" sldId="333"/>
        </pc:sldMkLst>
        <pc:spChg chg="mod">
          <ac:chgData name="Asif Ejaz" userId="075544d2106fb158" providerId="LiveId" clId="{46FD6651-25F1-4FD0-8001-6AEB05C7B58A}" dt="2023-10-08T19:15:53.831" v="15" actId="1076"/>
          <ac:spMkLst>
            <pc:docMk/>
            <pc:sldMk cId="782767866" sldId="333"/>
            <ac:spMk id="2" creationId="{747E684D-09B2-136A-875F-06C793C68DD5}"/>
          </ac:spMkLst>
        </pc:spChg>
        <pc:spChg chg="mod">
          <ac:chgData name="Asif Ejaz" userId="075544d2106fb158" providerId="LiveId" clId="{46FD6651-25F1-4FD0-8001-6AEB05C7B58A}" dt="2023-10-08T19:23:29.427" v="151" actId="20577"/>
          <ac:spMkLst>
            <pc:docMk/>
            <pc:sldMk cId="782767866" sldId="333"/>
            <ac:spMk id="3" creationId="{9CF80913-05D8-7FB2-A365-1D1AD626B602}"/>
          </ac:spMkLst>
        </pc:spChg>
      </pc:sldChg>
      <pc:sldChg chg="new">
        <pc:chgData name="Asif Ejaz" userId="075544d2106fb158" providerId="LiveId" clId="{46FD6651-25F1-4FD0-8001-6AEB05C7B58A}" dt="2023-10-08T19:23:38.809" v="152" actId="680"/>
        <pc:sldMkLst>
          <pc:docMk/>
          <pc:sldMk cId="2226069940"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631574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1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56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82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assumption was based on the fact that different types of measures of intelligence, whether they focused on, say, mathematical expertise or verbal competency, all ranked test-takers in roughly the same order. People who were good on one test generally were good on others; those who did poorly on one test tended to do poorly on others.</a:t>
            </a:r>
          </a:p>
          <a:p>
            <a:endParaRPr lang="en-US" dirty="0"/>
          </a:p>
        </p:txBody>
      </p:sp>
    </p:spTree>
    <p:extLst>
      <p:ext uri="{BB962C8B-B14F-4D97-AF65-F5344CB8AC3E}">
        <p14:creationId xmlns:p14="http://schemas.microsoft.com/office/powerpoint/2010/main" val="197090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79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59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66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8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59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https://careers.gazprom-mt.com/blog/how-to-develop-emotional-intelligence/</a:t>
            </a:r>
          </a:p>
          <a:p>
            <a:pPr marL="0" lvl="0" indent="0" algn="l" rtl="0">
              <a:spcBef>
                <a:spcPts val="0"/>
              </a:spcBef>
              <a:spcAft>
                <a:spcPts val="0"/>
              </a:spcAft>
              <a:buNone/>
            </a:pPr>
            <a:r>
              <a:rPr lang="en-US" b="0" dirty="0"/>
              <a:t>https://www.slideshare.net/rksen/presentation-on-emotional-intelligence</a:t>
            </a:r>
            <a:br>
              <a:rPr lang="en-US" dirty="0"/>
            </a:br>
            <a:endParaRPr dirty="0"/>
          </a:p>
        </p:txBody>
      </p:sp>
    </p:spTree>
    <p:extLst>
      <p:ext uri="{BB962C8B-B14F-4D97-AF65-F5344CB8AC3E}">
        <p14:creationId xmlns:p14="http://schemas.microsoft.com/office/powerpoint/2010/main" val="372312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5"/>
            </a:gs>
            <a:gs pos="100000">
              <a:srgbClr val="FF4D82"/>
            </a:gs>
          </a:gsLst>
          <a:lin ang="0"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236300" y="1018800"/>
            <a:ext cx="4504500" cy="3369900"/>
          </a:xfrm>
          <a:prstGeom prst="rect">
            <a:avLst/>
          </a:prstGeom>
          <a:effectLst>
            <a:outerShdw blurRad="28575" dist="9525" dir="5400000" algn="bl" rotWithShape="0">
              <a:schemeClr val="dk1">
                <a:alpha val="40000"/>
              </a:schemeClr>
            </a:outerShdw>
          </a:effectLst>
        </p:spPr>
        <p:txBody>
          <a:bodyPr spcFirstLastPara="1" wrap="square" lIns="0" tIns="0" rIns="0" bIns="0" anchor="t" anchorCtr="0">
            <a:noAutofit/>
          </a:bodyPr>
          <a:lstStyle>
            <a:lvl1pPr marL="457200" marR="0" lvl="0" indent="-431800" algn="l" rtl="0">
              <a:lnSpc>
                <a:spcPct val="90000"/>
              </a:lnSpc>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1pPr>
            <a:lvl2pPr marL="914400" lvl="1"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2pPr>
            <a:lvl3pPr marL="1371600" lvl="2"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3pPr>
            <a:lvl4pPr marL="1828800" lvl="3"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4pPr>
            <a:lvl5pPr marL="2286000" lvl="4"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5pPr>
            <a:lvl6pPr marL="2743200" lvl="5"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6pPr>
            <a:lvl7pPr marL="3200400" lvl="6"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7pPr>
            <a:lvl8pPr marL="3657600" lvl="7"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8pPr>
            <a:lvl9pPr marL="4114800" lvl="8" indent="-431800" rtl="0">
              <a:spcBef>
                <a:spcPts val="0"/>
              </a:spcBef>
              <a:spcAft>
                <a:spcPts val="0"/>
              </a:spcAft>
              <a:buClr>
                <a:schemeClr val="lt1"/>
              </a:buClr>
              <a:buSzPts val="3200"/>
              <a:buFont typeface="Quicksand Light"/>
              <a:buChar char="■"/>
              <a:defRPr sz="3200">
                <a:solidFill>
                  <a:schemeClr val="lt1"/>
                </a:solidFill>
                <a:latin typeface="Quicksand Light"/>
                <a:ea typeface="Quicksand Light"/>
                <a:cs typeface="Quicksand Light"/>
                <a:sym typeface="Quicksand Light"/>
              </a:defRPr>
            </a:lvl9pPr>
          </a:lstStyle>
          <a:p>
            <a:endParaRPr/>
          </a:p>
        </p:txBody>
      </p:sp>
      <p:sp>
        <p:nvSpPr>
          <p:cNvPr id="17" name="Google Shape;17;p4"/>
          <p:cNvSpPr txBox="1"/>
          <p:nvPr/>
        </p:nvSpPr>
        <p:spPr>
          <a:xfrm>
            <a:off x="715275" y="901000"/>
            <a:ext cx="616500" cy="653700"/>
          </a:xfrm>
          <a:prstGeom prst="rect">
            <a:avLst/>
          </a:prstGeom>
          <a:noFill/>
          <a:ln>
            <a:noFill/>
          </a:ln>
          <a:effectLst>
            <a:outerShdw blurRad="28575" dist="9525" dir="5400000" algn="bl" rotWithShape="0">
              <a:schemeClr val="dk1">
                <a:alpha val="50000"/>
              </a:scheme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6500"/>
              <a:buFont typeface="Atma"/>
              <a:buNone/>
            </a:pPr>
            <a:r>
              <a:rPr lang="en" sz="6500" b="1">
                <a:solidFill>
                  <a:schemeClr val="lt1"/>
                </a:solidFill>
                <a:latin typeface="Atma"/>
                <a:ea typeface="Atma"/>
                <a:cs typeface="Atma"/>
                <a:sym typeface="Atma"/>
              </a:rPr>
              <a:t>“</a:t>
            </a:r>
            <a:endParaRPr sz="6500" b="1">
              <a:solidFill>
                <a:schemeClr val="lt1"/>
              </a:solidFill>
              <a:latin typeface="Atma"/>
              <a:ea typeface="Atma"/>
              <a:cs typeface="Atma"/>
              <a:sym typeface="Atma"/>
            </a:endParaRPr>
          </a:p>
        </p:txBody>
      </p:sp>
      <p:sp>
        <p:nvSpPr>
          <p:cNvPr id="18" name="Google Shape;18;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verywellmind.com/what-is-meditation-2795927" TargetMode="External"/><Relationship Id="rId2" Type="http://schemas.openxmlformats.org/officeDocument/2006/relationships/hyperlink" Target="https://www.verywellmind.com/the-benefits-of-journaling-for-stress-management-3144611"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verywellmind.com/how-accepting-emotions-can-improve-emotional-health-425368"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verywellmind.com/what-is-empathy-2795562"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psycnet.apa.org/doiLanding?doi=10.1037/0021-843X.106.1.95"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98318" y="380615"/>
            <a:ext cx="4548900" cy="311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rgbClr val="002060"/>
                </a:solidFill>
              </a:rPr>
              <a:t>EMOTIONAL  INTELLIGENCE</a:t>
            </a:r>
            <a:endParaRPr dirty="0">
              <a:solidFill>
                <a:srgbClr val="002060"/>
              </a:solidFill>
            </a:endParaRPr>
          </a:p>
        </p:txBody>
      </p:sp>
      <p:grpSp>
        <p:nvGrpSpPr>
          <p:cNvPr id="47" name="Google Shape;47;p11"/>
          <p:cNvGrpSpPr/>
          <p:nvPr/>
        </p:nvGrpSpPr>
        <p:grpSpPr>
          <a:xfrm>
            <a:off x="5891069" y="2083752"/>
            <a:ext cx="849728" cy="722993"/>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11"/>
          <p:cNvSpPr/>
          <p:nvPr/>
        </p:nvSpPr>
        <p:spPr>
          <a:xfrm>
            <a:off x="5546972" y="2743285"/>
            <a:ext cx="2760511" cy="1249961"/>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grpSp>
        <p:nvGrpSpPr>
          <p:cNvPr id="57" name="Google Shape;57;p11"/>
          <p:cNvGrpSpPr/>
          <p:nvPr/>
        </p:nvGrpSpPr>
        <p:grpSpPr>
          <a:xfrm>
            <a:off x="7508931" y="683395"/>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498062" y="866860"/>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47;p11"/>
          <p:cNvGrpSpPr/>
          <p:nvPr/>
        </p:nvGrpSpPr>
        <p:grpSpPr>
          <a:xfrm>
            <a:off x="7001236" y="2020294"/>
            <a:ext cx="849728" cy="722993"/>
            <a:chOff x="2860826" y="401530"/>
            <a:chExt cx="2115269" cy="1642581"/>
          </a:xfrm>
        </p:grpSpPr>
        <p:sp>
          <p:nvSpPr>
            <p:cNvPr id="32"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6;p11"/>
          <p:cNvSpPr txBox="1">
            <a:spLocks/>
          </p:cNvSpPr>
          <p:nvPr/>
        </p:nvSpPr>
        <p:spPr>
          <a:xfrm>
            <a:off x="557048" y="4346903"/>
            <a:ext cx="8128104" cy="711822"/>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1pPr>
            <a:lvl2pPr marR="0" lvl="1"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2pPr>
            <a:lvl3pPr marR="0" lvl="2"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3pPr>
            <a:lvl4pPr marR="0" lvl="3"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4pPr>
            <a:lvl5pPr marR="0" lvl="4"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5pPr>
            <a:lvl6pPr marR="0" lvl="5"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6pPr>
            <a:lvl7pPr marR="0" lvl="6"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7pPr>
            <a:lvl8pPr marR="0" lvl="7"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8pPr>
            <a:lvl9pPr marR="0" lvl="8" algn="l" rtl="0">
              <a:lnSpc>
                <a:spcPct val="90000"/>
              </a:lnSpc>
              <a:spcBef>
                <a:spcPts val="0"/>
              </a:spcBef>
              <a:spcAft>
                <a:spcPts val="0"/>
              </a:spcAft>
              <a:buClr>
                <a:schemeClr val="lt1"/>
              </a:buClr>
              <a:buSzPts val="4800"/>
              <a:buFont typeface="Atma"/>
              <a:buNone/>
              <a:defRPr sz="4800" b="1" i="0" u="none" strike="noStrike" cap="none">
                <a:solidFill>
                  <a:schemeClr val="lt1"/>
                </a:solidFill>
                <a:latin typeface="Atma"/>
                <a:ea typeface="Atma"/>
                <a:cs typeface="Atma"/>
                <a:sym typeface="Atma"/>
              </a:defRPr>
            </a:lvl9pPr>
          </a:lstStyle>
          <a:p>
            <a:r>
              <a:rPr lang="en-US" sz="2000" i="1" dirty="0">
                <a:solidFill>
                  <a:schemeClr val="accent3">
                    <a:lumMod val="75000"/>
                  </a:schemeClr>
                </a:solidFill>
                <a:latin typeface="+mn-lt"/>
              </a:rPr>
              <a:t>Ms. Aqsa Fayyaz</a:t>
            </a:r>
          </a:p>
          <a:p>
            <a:r>
              <a:rPr lang="en-US" sz="2000" i="1" dirty="0">
                <a:solidFill>
                  <a:schemeClr val="accent3">
                    <a:lumMod val="75000"/>
                  </a:schemeClr>
                </a:solidFill>
                <a:latin typeface="+mn-lt"/>
              </a:rPr>
              <a:t>Psychology lecturer</a:t>
            </a:r>
          </a:p>
          <a:p>
            <a:r>
              <a:rPr lang="en-US" sz="2000" i="1" dirty="0">
                <a:solidFill>
                  <a:schemeClr val="accent3">
                    <a:lumMod val="75000"/>
                  </a:schemeClr>
                </a:solidFill>
                <a:latin typeface="+mn-lt"/>
              </a:rPr>
              <a:t>Science and humanities department</a:t>
            </a:r>
          </a:p>
          <a:p>
            <a:r>
              <a:rPr lang="en-US" sz="2000" i="1" dirty="0">
                <a:solidFill>
                  <a:schemeClr val="accent3">
                    <a:lumMod val="75000"/>
                  </a:schemeClr>
                </a:solidFill>
                <a:latin typeface="+mn-lt"/>
              </a:rPr>
              <a:t>FAST NUCES Karachi</a:t>
            </a:r>
          </a:p>
          <a:p>
            <a:endParaRPr lang="en-US" sz="2000" i="1" dirty="0">
              <a:solidFill>
                <a:schemeClr val="accent3">
                  <a:lumMod val="75000"/>
                </a:schemeClr>
              </a:solidFill>
              <a:latin typeface="+mn-lt"/>
            </a:endParaRPr>
          </a:p>
          <a:p>
            <a:endParaRPr lang="en-US" sz="2000" i="1" dirty="0">
              <a:solidFill>
                <a:schemeClr val="accent3">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4" name="Picture 3"/>
          <p:cNvPicPr>
            <a:picLocks noChangeAspect="1"/>
          </p:cNvPicPr>
          <p:nvPr/>
        </p:nvPicPr>
        <p:blipFill rotWithShape="1">
          <a:blip r:embed="rId2"/>
          <a:srcRect t="464"/>
          <a:stretch/>
        </p:blipFill>
        <p:spPr>
          <a:xfrm>
            <a:off x="312879" y="267995"/>
            <a:ext cx="8554284" cy="4405655"/>
          </a:xfrm>
          <a:prstGeom prst="rect">
            <a:avLst/>
          </a:prstGeom>
          <a:ln>
            <a:noFill/>
          </a:ln>
          <a:effectLst>
            <a:softEdge rad="112500"/>
          </a:effectLst>
        </p:spPr>
      </p:pic>
    </p:spTree>
    <p:extLst>
      <p:ext uri="{BB962C8B-B14F-4D97-AF65-F5344CB8AC3E}">
        <p14:creationId xmlns:p14="http://schemas.microsoft.com/office/powerpoint/2010/main" val="325439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16"/>
          <p:cNvGrpSpPr/>
          <p:nvPr/>
        </p:nvGrpSpPr>
        <p:grpSpPr>
          <a:xfrm>
            <a:off x="6583953" y="2917211"/>
            <a:ext cx="1510417" cy="757338"/>
            <a:chOff x="2819969" y="4365386"/>
            <a:chExt cx="1694813" cy="849700"/>
          </a:xfrm>
        </p:grpSpPr>
        <p:sp>
          <p:nvSpPr>
            <p:cNvPr id="195"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196"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8" name="Google Shape;198;p16"/>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a:t>
            </a:r>
            <a:r>
              <a:rPr lang="en" dirty="0"/>
              <a:t>hy emotions are important?</a:t>
            </a:r>
            <a:endParaRPr dirty="0"/>
          </a:p>
        </p:txBody>
      </p:sp>
      <p:sp>
        <p:nvSpPr>
          <p:cNvPr id="199" name="Google Shape;199;p16"/>
          <p:cNvSpPr txBox="1">
            <a:spLocks noGrp="1"/>
          </p:cNvSpPr>
          <p:nvPr>
            <p:ph type="body" idx="1"/>
          </p:nvPr>
        </p:nvSpPr>
        <p:spPr>
          <a:xfrm>
            <a:off x="559188" y="1804776"/>
            <a:ext cx="5181935" cy="2452173"/>
          </a:xfrm>
          <a:prstGeom prst="rect">
            <a:avLst/>
          </a:prstGeom>
        </p:spPr>
        <p:txBody>
          <a:bodyPr spcFirstLastPara="1" wrap="square" lIns="0" tIns="0" rIns="0" bIns="0" anchor="t" anchorCtr="0">
            <a:noAutofit/>
          </a:bodyPr>
          <a:lstStyle/>
          <a:p>
            <a:pPr lvl="0" algn="just"/>
            <a:r>
              <a:rPr lang="en-US" sz="1800" b="1" dirty="0"/>
              <a:t>It helps us build better relationships. </a:t>
            </a:r>
          </a:p>
          <a:p>
            <a:pPr algn="just" fontAlgn="base"/>
            <a:r>
              <a:rPr lang="en-US" sz="1800" b="1" dirty="0"/>
              <a:t>Emotions Help You Avoid Danger</a:t>
            </a:r>
          </a:p>
          <a:p>
            <a:pPr algn="just" fontAlgn="base"/>
            <a:r>
              <a:rPr lang="en-US" sz="1800" b="1" dirty="0"/>
              <a:t>Emotions Help Others Understand You Better</a:t>
            </a:r>
          </a:p>
          <a:p>
            <a:pPr fontAlgn="base"/>
            <a:r>
              <a:rPr lang="en-US" sz="1800" b="1" dirty="0"/>
              <a:t>Emotions Allow You to Understand Others</a:t>
            </a:r>
            <a:br>
              <a:rPr lang="en-US" sz="1800" b="1" dirty="0"/>
            </a:br>
            <a:br>
              <a:rPr lang="en-US" sz="1800" dirty="0"/>
            </a:br>
            <a:endParaRPr sz="1800" dirty="0"/>
          </a:p>
        </p:txBody>
      </p:sp>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201" name="Google Shape;201;p16"/>
          <p:cNvGrpSpPr/>
          <p:nvPr/>
        </p:nvGrpSpPr>
        <p:grpSpPr>
          <a:xfrm>
            <a:off x="5936742" y="2037464"/>
            <a:ext cx="1101462" cy="1032153"/>
            <a:chOff x="8438871" y="401534"/>
            <a:chExt cx="2115348" cy="1982241"/>
          </a:xfrm>
        </p:grpSpPr>
        <p:sp>
          <p:nvSpPr>
            <p:cNvPr id="202"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16"/>
          <p:cNvGrpSpPr/>
          <p:nvPr/>
        </p:nvGrpSpPr>
        <p:grpSpPr>
          <a:xfrm>
            <a:off x="7595347" y="2037464"/>
            <a:ext cx="1101462" cy="1032153"/>
            <a:chOff x="8438871" y="401534"/>
            <a:chExt cx="2115348" cy="1982241"/>
          </a:xfrm>
        </p:grpSpPr>
        <p:sp>
          <p:nvSpPr>
            <p:cNvPr id="207"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16"/>
          <p:cNvGrpSpPr/>
          <p:nvPr/>
        </p:nvGrpSpPr>
        <p:grpSpPr>
          <a:xfrm>
            <a:off x="5712265" y="1759100"/>
            <a:ext cx="3222023" cy="517515"/>
            <a:chOff x="5712265" y="930863"/>
            <a:chExt cx="3222023" cy="517515"/>
          </a:xfrm>
        </p:grpSpPr>
        <p:sp>
          <p:nvSpPr>
            <p:cNvPr id="212"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16"/>
          <p:cNvGrpSpPr/>
          <p:nvPr/>
        </p:nvGrpSpPr>
        <p:grpSpPr>
          <a:xfrm>
            <a:off x="6007738" y="1109495"/>
            <a:ext cx="516461" cy="517522"/>
            <a:chOff x="2893887" y="2547824"/>
            <a:chExt cx="1212350" cy="1214840"/>
          </a:xfrm>
        </p:grpSpPr>
        <p:sp>
          <p:nvSpPr>
            <p:cNvPr id="215"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 name="Google Shape;219;p16"/>
          <p:cNvGrpSpPr/>
          <p:nvPr/>
        </p:nvGrpSpPr>
        <p:grpSpPr>
          <a:xfrm flipH="1">
            <a:off x="8154119" y="1109495"/>
            <a:ext cx="516461" cy="517522"/>
            <a:chOff x="2893887" y="2547824"/>
            <a:chExt cx="1212350" cy="1214840"/>
          </a:xfrm>
        </p:grpSpPr>
        <p:sp>
          <p:nvSpPr>
            <p:cNvPr id="220"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body" idx="1"/>
          </p:nvPr>
        </p:nvSpPr>
        <p:spPr>
          <a:xfrm>
            <a:off x="683171" y="1461329"/>
            <a:ext cx="5240277" cy="296352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b="1" u="sng" dirty="0">
                <a:solidFill>
                  <a:schemeClr val="bg1"/>
                </a:solidFill>
              </a:rPr>
              <a:t>IMAGINE A LIFE WITHOUT EMOTIONS?</a:t>
            </a:r>
          </a:p>
          <a:p>
            <a:pPr marL="0" lvl="0" indent="0" algn="ctr" rtl="0">
              <a:spcBef>
                <a:spcPts val="0"/>
              </a:spcBef>
              <a:spcAft>
                <a:spcPts val="0"/>
              </a:spcAft>
              <a:buNone/>
            </a:pPr>
            <a:endParaRPr lang="en-US" sz="1600" b="1" u="sng" dirty="0">
              <a:solidFill>
                <a:schemeClr val="bg1"/>
              </a:solidFill>
            </a:endParaRPr>
          </a:p>
          <a:p>
            <a:pPr marL="0" lvl="0" indent="0" algn="ctr" rtl="0">
              <a:spcBef>
                <a:spcPts val="0"/>
              </a:spcBef>
              <a:spcAft>
                <a:spcPts val="0"/>
              </a:spcAft>
              <a:buNone/>
            </a:pPr>
            <a:r>
              <a:rPr lang="en-US" sz="2400" b="1" u="sng" dirty="0">
                <a:solidFill>
                  <a:schemeClr val="tx1"/>
                </a:solidFill>
                <a:effectLst>
                  <a:outerShdw blurRad="38100" dist="38100" dir="2700000" algn="tl">
                    <a:srgbClr val="000000">
                      <a:alpha val="43137"/>
                    </a:srgbClr>
                  </a:outerShdw>
                </a:effectLst>
              </a:rPr>
              <a:t>Discussion</a:t>
            </a:r>
          </a:p>
          <a:p>
            <a:pPr marL="0" lvl="0" indent="0" algn="just">
              <a:buNone/>
            </a:pPr>
            <a:endParaRPr lang="en-US" sz="1600" dirty="0">
              <a:solidFill>
                <a:schemeClr val="bg1"/>
              </a:solidFill>
            </a:endParaRPr>
          </a:p>
          <a:p>
            <a:pPr marL="0" lvl="0" indent="0" algn="just">
              <a:buNone/>
            </a:pPr>
            <a:r>
              <a:rPr lang="en-US" sz="1800" dirty="0">
                <a:solidFill>
                  <a:schemeClr val="bg1"/>
                </a:solidFill>
                <a:latin typeface="+mn-lt"/>
              </a:rPr>
              <a:t>      It </a:t>
            </a:r>
            <a:r>
              <a:rPr lang="en-US" sz="1800" dirty="0">
                <a:latin typeface="+mn-lt"/>
              </a:rPr>
              <a:t>would be impossible to develop bonds with people.</a:t>
            </a:r>
          </a:p>
          <a:p>
            <a:pPr marL="0" lvl="0" indent="0" algn="just">
              <a:buNone/>
            </a:pPr>
            <a:endParaRPr lang="en-US" sz="1800" dirty="0">
              <a:latin typeface="+mn-lt"/>
            </a:endParaRPr>
          </a:p>
          <a:p>
            <a:pPr marL="285750" indent="-285750" algn="just"/>
            <a:r>
              <a:rPr lang="en-US" sz="1400" dirty="0">
                <a:solidFill>
                  <a:schemeClr val="bg1"/>
                </a:solidFill>
                <a:latin typeface="+mn-lt"/>
              </a:rPr>
              <a:t>We cannot be safe since we couldn’t </a:t>
            </a:r>
            <a:r>
              <a:rPr lang="en-US" sz="1400" dirty="0">
                <a:latin typeface="+mn-lt"/>
              </a:rPr>
              <a:t>care less if danger meets our door. </a:t>
            </a:r>
          </a:p>
          <a:p>
            <a:pPr marL="285750" indent="-285750" algn="just"/>
            <a:endParaRPr lang="en-US" sz="1400" dirty="0">
              <a:latin typeface="+mn-lt"/>
            </a:endParaRPr>
          </a:p>
          <a:p>
            <a:pPr marL="285750" indent="-285750" algn="just"/>
            <a:r>
              <a:rPr lang="en-US" sz="1400" dirty="0">
                <a:latin typeface="+mn-lt"/>
              </a:rPr>
              <a:t>Also, losing that unconscious function of emotions makes us lose our fight or flight reactions. </a:t>
            </a:r>
          </a:p>
          <a:p>
            <a:pPr marL="0" indent="0" algn="just">
              <a:buNone/>
            </a:pPr>
            <a:endParaRPr lang="en-US" sz="1400" dirty="0">
              <a:latin typeface="+mn-lt"/>
            </a:endParaRPr>
          </a:p>
          <a:p>
            <a:pPr marL="0" indent="0" algn="just">
              <a:buNone/>
            </a:pPr>
            <a:r>
              <a:rPr lang="en-US" sz="1400" dirty="0">
                <a:latin typeface="+mn-lt"/>
              </a:rPr>
              <a:t>TED BUNDY CASE (ANTISOCIAL PERSONALITY)</a:t>
            </a:r>
          </a:p>
          <a:p>
            <a:pPr marL="0" indent="0">
              <a:buNone/>
            </a:pPr>
            <a:endParaRPr lang="en-US" sz="2000" dirty="0">
              <a:latin typeface="+mn-lt"/>
            </a:endParaRPr>
          </a:p>
          <a:p>
            <a:pPr marL="0" indent="0">
              <a:buNone/>
            </a:pPr>
            <a:r>
              <a:rPr lang="en-US" sz="2000" dirty="0">
                <a:latin typeface="+mn-lt"/>
              </a:rPr>
              <a:t> </a:t>
            </a:r>
            <a:endParaRPr lang="en-US" sz="1600" b="1" u="sng" dirty="0">
              <a:solidFill>
                <a:schemeClr val="bg1"/>
              </a:solidFill>
              <a:latin typeface="+mn-lt"/>
            </a:endParaRPr>
          </a:p>
        </p:txBody>
      </p:sp>
      <p:sp>
        <p:nvSpPr>
          <p:cNvPr id="178" name="Google Shape;178;p1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179" name="Google Shape;179;p15"/>
          <p:cNvGrpSpPr/>
          <p:nvPr/>
        </p:nvGrpSpPr>
        <p:grpSpPr>
          <a:xfrm>
            <a:off x="6400259" y="1943039"/>
            <a:ext cx="1662508" cy="977941"/>
            <a:chOff x="5682925" y="1139232"/>
            <a:chExt cx="2115150" cy="1244200"/>
          </a:xfrm>
        </p:grpSpPr>
        <p:sp>
          <p:nvSpPr>
            <p:cNvPr id="180" name="Google Shape;180;p15"/>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5"/>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5"/>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1"/>
                </a:gs>
                <a:gs pos="100000">
                  <a:srgbClr val="BBFF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5"/>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5" name="Google Shape;185;p15"/>
          <p:cNvSpPr/>
          <p:nvPr/>
        </p:nvSpPr>
        <p:spPr>
          <a:xfrm>
            <a:off x="6303349" y="1132552"/>
            <a:ext cx="1858261" cy="687891"/>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1"/>
              </a:gs>
              <a:gs pos="100000">
                <a:srgbClr val="BBFF45"/>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186;p15"/>
          <p:cNvGrpSpPr/>
          <p:nvPr/>
        </p:nvGrpSpPr>
        <p:grpSpPr>
          <a:xfrm>
            <a:off x="6059076" y="3261892"/>
            <a:ext cx="2347601" cy="828886"/>
            <a:chOff x="5580309" y="2517898"/>
            <a:chExt cx="1815904" cy="641155"/>
          </a:xfrm>
        </p:grpSpPr>
        <p:sp>
          <p:nvSpPr>
            <p:cNvPr id="187" name="Google Shape;187;p15"/>
            <p:cNvSpPr/>
            <p:nvPr/>
          </p:nvSpPr>
          <p:spPr>
            <a:xfrm>
              <a:off x="5580309" y="2753538"/>
              <a:ext cx="1815904" cy="405516"/>
            </a:xfrm>
            <a:custGeom>
              <a:avLst/>
              <a:gdLst/>
              <a:ahLst/>
              <a:cxnLst/>
              <a:rect l="l" t="t" r="r" b="b"/>
              <a:pathLst>
                <a:path w="2154353" h="481096" extrusionOk="0">
                  <a:moveTo>
                    <a:pt x="0" y="414315"/>
                  </a:moveTo>
                  <a:cubicBezTo>
                    <a:pt x="73015" y="348286"/>
                    <a:pt x="155688" y="294038"/>
                    <a:pt x="240552" y="243558"/>
                  </a:cubicBezTo>
                  <a:cubicBezTo>
                    <a:pt x="326472" y="194050"/>
                    <a:pt x="416131" y="151337"/>
                    <a:pt x="508708" y="115816"/>
                  </a:cubicBezTo>
                  <a:cubicBezTo>
                    <a:pt x="694738" y="45267"/>
                    <a:pt x="893372" y="1430"/>
                    <a:pt x="1095773" y="197"/>
                  </a:cubicBezTo>
                  <a:cubicBezTo>
                    <a:pt x="1298688" y="-3241"/>
                    <a:pt x="1499849" y="38280"/>
                    <a:pt x="1684825" y="121775"/>
                  </a:cubicBezTo>
                  <a:cubicBezTo>
                    <a:pt x="1775854" y="164516"/>
                    <a:pt x="1862910" y="214653"/>
                    <a:pt x="1941199" y="276572"/>
                  </a:cubicBezTo>
                  <a:cubicBezTo>
                    <a:pt x="2019509" y="336758"/>
                    <a:pt x="2090983" y="405342"/>
                    <a:pt x="2154354" y="481097"/>
                  </a:cubicBezTo>
                  <a:cubicBezTo>
                    <a:pt x="1993187" y="369588"/>
                    <a:pt x="1826266" y="274243"/>
                    <a:pt x="1648043" y="213968"/>
                  </a:cubicBezTo>
                  <a:cubicBezTo>
                    <a:pt x="1470903" y="153125"/>
                    <a:pt x="1284557" y="123460"/>
                    <a:pt x="1097280" y="126296"/>
                  </a:cubicBezTo>
                  <a:cubicBezTo>
                    <a:pt x="910290" y="127255"/>
                    <a:pt x="723164" y="159447"/>
                    <a:pt x="539941" y="209859"/>
                  </a:cubicBezTo>
                  <a:cubicBezTo>
                    <a:pt x="354171" y="261606"/>
                    <a:pt x="173455" y="330039"/>
                    <a:pt x="0" y="414315"/>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188" name="Google Shape;188;p15"/>
            <p:cNvSpPr/>
            <p:nvPr/>
          </p:nvSpPr>
          <p:spPr>
            <a:xfrm>
              <a:off x="5880295" y="2536814"/>
              <a:ext cx="246541" cy="370635"/>
            </a:xfrm>
            <a:custGeom>
              <a:avLst/>
              <a:gdLst/>
              <a:ahLst/>
              <a:cxnLst/>
              <a:rect l="l" t="t" r="r" b="b"/>
              <a:pathLst>
                <a:path w="292491" h="439714" extrusionOk="0">
                  <a:moveTo>
                    <a:pt x="152811" y="373001"/>
                  </a:moveTo>
                  <a:cubicBezTo>
                    <a:pt x="198634" y="355604"/>
                    <a:pt x="245210" y="339782"/>
                    <a:pt x="292471" y="325877"/>
                  </a:cubicBezTo>
                  <a:cubicBezTo>
                    <a:pt x="293156" y="186697"/>
                    <a:pt x="277608" y="19296"/>
                    <a:pt x="200551" y="1351"/>
                  </a:cubicBezTo>
                  <a:cubicBezTo>
                    <a:pt x="92673" y="-23787"/>
                    <a:pt x="23083" y="308617"/>
                    <a:pt x="0" y="439715"/>
                  </a:cubicBezTo>
                  <a:cubicBezTo>
                    <a:pt x="49864" y="415331"/>
                    <a:pt x="100803" y="393091"/>
                    <a:pt x="152811" y="373001"/>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9" name="Google Shape;189;p15"/>
            <p:cNvSpPr/>
            <p:nvPr/>
          </p:nvSpPr>
          <p:spPr>
            <a:xfrm>
              <a:off x="6884115" y="2517898"/>
              <a:ext cx="245946" cy="408372"/>
            </a:xfrm>
            <a:custGeom>
              <a:avLst/>
              <a:gdLst/>
              <a:ahLst/>
              <a:cxnLst/>
              <a:rect l="l" t="t" r="r" b="b"/>
              <a:pathLst>
                <a:path w="291785" h="484484" extrusionOk="0">
                  <a:moveTo>
                    <a:pt x="137742" y="401332"/>
                  </a:moveTo>
                  <a:cubicBezTo>
                    <a:pt x="190674" y="426005"/>
                    <a:pt x="242114" y="453772"/>
                    <a:pt x="291786" y="484485"/>
                  </a:cubicBezTo>
                  <a:cubicBezTo>
                    <a:pt x="286855" y="435717"/>
                    <a:pt x="239798" y="3928"/>
                    <a:pt x="109933" y="24"/>
                  </a:cubicBezTo>
                  <a:cubicBezTo>
                    <a:pt x="25343" y="-2510"/>
                    <a:pt x="3904" y="195027"/>
                    <a:pt x="0" y="347770"/>
                  </a:cubicBezTo>
                  <a:cubicBezTo>
                    <a:pt x="46878" y="363044"/>
                    <a:pt x="92865" y="380928"/>
                    <a:pt x="137742" y="401332"/>
                  </a:cubicBezTo>
                  <a:close/>
                </a:path>
              </a:pathLst>
            </a:custGeom>
            <a:gradFill>
              <a:gsLst>
                <a:gs pos="0">
                  <a:srgbClr val="F0E0C7"/>
                </a:gs>
                <a:gs pos="50000">
                  <a:srgbClr val="F8F1E4"/>
                </a:gs>
                <a:gs pos="100000">
                  <a:schemeClr val="lt1"/>
                </a:gs>
              </a:gsLst>
              <a:lin ang="16200038"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4" name="Rectangle 2"/>
          <p:cNvSpPr>
            <a:spLocks noChangeArrowheads="1"/>
          </p:cNvSpPr>
          <p:nvPr/>
        </p:nvSpPr>
        <p:spPr bwMode="auto">
          <a:xfrm>
            <a:off x="433813" y="0"/>
            <a:ext cx="8940431" cy="4801314"/>
          </a:xfrm>
          <a:prstGeom prst="rect">
            <a:avLst/>
          </a:prstGeom>
          <a:noFill/>
          <a:ln w="9525">
            <a:noFill/>
            <a:miter lim="800000"/>
            <a:headEnd/>
            <a:tailEnd/>
          </a:ln>
          <a:effectLst/>
        </p:spPr>
        <p:txBody>
          <a:bodyPr wrap="square">
            <a:spAutoFit/>
          </a:bodyPr>
          <a:lstStyle/>
          <a:p>
            <a:pPr defTabSz="209550">
              <a:tabLst>
                <a:tab pos="1519238" algn="l"/>
              </a:tabLst>
            </a:pPr>
            <a:r>
              <a:rPr lang="en-US" b="1" dirty="0">
                <a:latin typeface="Arial" charset="0"/>
                <a:cs typeface="Times New Roman" pitchFamily="18" charset="0"/>
              </a:rPr>
              <a:t>Emotion</a:t>
            </a:r>
            <a:r>
              <a:rPr lang="en-US" dirty="0">
                <a:latin typeface="Arial" charset="0"/>
                <a:cs typeface="Times New Roman" pitchFamily="18" charset="0"/>
              </a:rPr>
              <a:t>	</a:t>
            </a:r>
            <a:r>
              <a:rPr lang="en-US" b="1" dirty="0">
                <a:latin typeface="Arial" charset="0"/>
                <a:cs typeface="Times New Roman" pitchFamily="18" charset="0"/>
              </a:rPr>
              <a:t>Triggered by		 	</a:t>
            </a:r>
            <a:r>
              <a:rPr lang="en-US" dirty="0">
                <a:latin typeface="Arial" charset="0"/>
                <a:cs typeface="Times New Roman" pitchFamily="18" charset="0"/>
              </a:rPr>
              <a:t>				</a:t>
            </a:r>
            <a:r>
              <a:rPr lang="en-US" b="1" dirty="0">
                <a:latin typeface="Arial" charset="0"/>
                <a:cs typeface="Times New Roman" pitchFamily="18" charset="0"/>
              </a:rPr>
              <a:t>Behavioral response</a:t>
            </a:r>
          </a:p>
          <a:p>
            <a:pPr defTabSz="209550">
              <a:tabLst>
                <a:tab pos="1519238" algn="l"/>
              </a:tabLst>
            </a:pPr>
            <a:endParaRPr lang="en-US" sz="1200" b="1" dirty="0">
              <a:solidFill>
                <a:schemeClr val="tx1"/>
              </a:solidFill>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Anger</a:t>
            </a:r>
            <a:r>
              <a:rPr lang="en-US" dirty="0">
                <a:latin typeface="Arial" charset="0"/>
                <a:cs typeface="Times New Roman" pitchFamily="18" charset="0"/>
              </a:rPr>
              <a:t>	Being prevented from				Destroy the thing 		 	</a:t>
            </a:r>
          </a:p>
          <a:p>
            <a:pPr algn="just" defTabSz="209550">
              <a:tabLst>
                <a:tab pos="1519238" algn="l"/>
              </a:tabLst>
            </a:pPr>
            <a:r>
              <a:rPr lang="en-US" dirty="0">
                <a:latin typeface="Arial" charset="0"/>
                <a:cs typeface="Times New Roman" pitchFamily="18" charset="0"/>
              </a:rPr>
              <a:t>	doing something you 				in your way, </a:t>
            </a:r>
            <a:r>
              <a:rPr lang="en-US" dirty="0"/>
              <a:t> yelling, arguing, cursing and sarcasm</a:t>
            </a:r>
            <a:r>
              <a:rPr lang="en-US" dirty="0">
                <a:latin typeface="Arial" charset="0"/>
                <a:cs typeface="Times New Roman" pitchFamily="18" charset="0"/>
              </a:rPr>
              <a:t>.</a:t>
            </a:r>
          </a:p>
          <a:p>
            <a:pPr algn="just" defTabSz="209550">
              <a:tabLst>
                <a:tab pos="1519238" algn="l"/>
              </a:tabLst>
            </a:pPr>
            <a:r>
              <a:rPr lang="en-US" b="1" dirty="0"/>
              <a:t> 	</a:t>
            </a:r>
            <a:r>
              <a:rPr lang="en-US" dirty="0"/>
              <a:t>you feel has deliberately</a:t>
            </a:r>
          </a:p>
          <a:p>
            <a:pPr algn="just" defTabSz="209550">
              <a:tabLst>
                <a:tab pos="1519238" algn="l"/>
              </a:tabLst>
            </a:pPr>
            <a:r>
              <a:rPr lang="en-US" dirty="0"/>
              <a:t>	 done you wrong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t> </a:t>
            </a: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Fear 	</a:t>
            </a:r>
            <a:r>
              <a:rPr lang="en-US" dirty="0">
                <a:latin typeface="Arial" charset="0"/>
                <a:cs typeface="Times New Roman" pitchFamily="18" charset="0"/>
              </a:rPr>
              <a:t>Any threat or danger					Protection often through </a:t>
            </a:r>
          </a:p>
          <a:p>
            <a:pPr algn="just" defTabSz="209550">
              <a:tabLst>
                <a:tab pos="1519238" algn="l"/>
              </a:tabLst>
            </a:pPr>
            <a:r>
              <a:rPr lang="en-US" dirty="0">
                <a:latin typeface="Arial" charset="0"/>
                <a:cs typeface="Times New Roman" pitchFamily="18" charset="0"/>
              </a:rPr>
              <a:t>													‘freezing’ so you are </a:t>
            </a:r>
          </a:p>
          <a:p>
            <a:pPr algn="just" defTabSz="209550">
              <a:tabLst>
                <a:tab pos="1519238" algn="l"/>
              </a:tabLst>
            </a:pPr>
            <a:r>
              <a:rPr lang="en-US" dirty="0">
                <a:latin typeface="Arial" charset="0"/>
                <a:cs typeface="Times New Roman" pitchFamily="18" charset="0"/>
              </a:rPr>
              <a:t>													not noticed , avoidance</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Sadness	</a:t>
            </a:r>
            <a:r>
              <a:rPr lang="en-US" dirty="0">
                <a:latin typeface="Arial" charset="0"/>
                <a:cs typeface="Times New Roman" pitchFamily="18" charset="0"/>
              </a:rPr>
              <a:t>Loss of something					Search for help </a:t>
            </a:r>
          </a:p>
          <a:p>
            <a:pPr algn="just" defTabSz="209550">
              <a:tabLst>
                <a:tab pos="1519238" algn="l"/>
              </a:tabLst>
            </a:pPr>
            <a:r>
              <a:rPr lang="en-US" dirty="0">
                <a:latin typeface="Arial" charset="0"/>
                <a:cs typeface="Times New Roman" pitchFamily="18" charset="0"/>
              </a:rPr>
              <a:t>	important                                   and comfort/Crying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Disgust	</a:t>
            </a:r>
            <a:r>
              <a:rPr lang="en-US" dirty="0">
                <a:latin typeface="Arial" charset="0"/>
                <a:cs typeface="Times New Roman" pitchFamily="18" charset="0"/>
              </a:rPr>
              <a:t>Something gruesome, 			    Reject or push away the </a:t>
            </a:r>
          </a:p>
          <a:p>
            <a:pPr algn="just" defTabSz="209550">
              <a:tabLst>
                <a:tab pos="1519238" algn="l"/>
              </a:tabLst>
            </a:pPr>
            <a:r>
              <a:rPr lang="en-US" dirty="0">
                <a:latin typeface="Arial" charset="0"/>
                <a:cs typeface="Times New Roman" pitchFamily="18" charset="0"/>
              </a:rPr>
              <a:t>	awful 									    thing that is revolting</a:t>
            </a:r>
          </a:p>
          <a:p>
            <a:pPr algn="just" defTabSz="209550">
              <a:tabLst>
                <a:tab pos="1519238" algn="l"/>
              </a:tabLst>
            </a:pPr>
            <a:endParaRPr lang="en-US" dirty="0">
              <a:latin typeface="Arial" charset="0"/>
              <a:cs typeface="Times New Roman" pitchFamily="18" charset="0"/>
            </a:endParaRPr>
          </a:p>
          <a:p>
            <a:pPr algn="just" defTabSz="209550">
              <a:tabLst>
                <a:tab pos="1519238" algn="l"/>
              </a:tabLst>
            </a:pPr>
            <a:r>
              <a:rPr lang="en-US" b="1" dirty="0">
                <a:latin typeface="Arial" charset="0"/>
                <a:cs typeface="Times New Roman" pitchFamily="18" charset="0"/>
              </a:rPr>
              <a:t>Surprise	</a:t>
            </a:r>
            <a:r>
              <a:rPr lang="en-US" dirty="0">
                <a:latin typeface="Arial" charset="0"/>
                <a:cs typeface="Times New Roman" pitchFamily="18" charset="0"/>
              </a:rPr>
              <a:t>A sudden unexpected			    Focus on the new thing, </a:t>
            </a:r>
          </a:p>
          <a:p>
            <a:pPr algn="just" defTabSz="209550">
              <a:tabLst>
                <a:tab pos="1519238" algn="l"/>
              </a:tabLst>
            </a:pPr>
            <a:r>
              <a:rPr lang="en-US" dirty="0">
                <a:latin typeface="Arial" charset="0"/>
                <a:cs typeface="Times New Roman" pitchFamily="18" charset="0"/>
              </a:rPr>
              <a:t>	event 									    wide eyes take in as</a:t>
            </a:r>
          </a:p>
          <a:p>
            <a:pPr algn="just" defTabSz="209550">
              <a:tabLst>
                <a:tab pos="1519238" algn="l"/>
              </a:tabLst>
            </a:pPr>
            <a:r>
              <a:rPr lang="en-US" dirty="0">
                <a:latin typeface="Arial" charset="0"/>
                <a:cs typeface="Times New Roman" pitchFamily="18" charset="0"/>
              </a:rPr>
              <a:t>												    much as possible</a:t>
            </a:r>
          </a:p>
          <a:p>
            <a:pPr algn="just" defTabSz="209550">
              <a:tabLst>
                <a:tab pos="1519238" algn="l"/>
              </a:tabLst>
            </a:pPr>
            <a:r>
              <a:rPr lang="en-US" b="1" dirty="0">
                <a:latin typeface="Times New Roman"/>
                <a:cs typeface="Times New Roman" pitchFamily="18" charset="0"/>
              </a:rPr>
              <a:t> </a:t>
            </a:r>
            <a:endParaRPr lang="en-US" b="1" dirty="0">
              <a:latin typeface="Palatino" pitchFamily="18" charset="0"/>
              <a:cs typeface="Times New Roman" pitchFamily="18" charset="0"/>
            </a:endParaRPr>
          </a:p>
        </p:txBody>
      </p:sp>
    </p:spTree>
    <p:extLst>
      <p:ext uri="{BB962C8B-B14F-4D97-AF65-F5344CB8AC3E}">
        <p14:creationId xmlns:p14="http://schemas.microsoft.com/office/powerpoint/2010/main" val="102665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rotWithShape="1">
          <a:blip r:embed="rId2"/>
          <a:srcRect l="2494" t="6365" r="-2494" b="5334"/>
          <a:stretch/>
        </p:blipFill>
        <p:spPr>
          <a:xfrm>
            <a:off x="1891695" y="824998"/>
            <a:ext cx="5011947" cy="3924619"/>
          </a:xfrm>
          <a:prstGeom prst="rect">
            <a:avLst/>
          </a:prstGeom>
          <a:ln>
            <a:noFill/>
          </a:ln>
          <a:effectLst>
            <a:softEdge rad="112500"/>
          </a:effectLst>
        </p:spPr>
      </p:pic>
      <p:sp>
        <p:nvSpPr>
          <p:cNvPr id="7" name="Text Placeholder 6"/>
          <p:cNvSpPr>
            <a:spLocks noGrp="1"/>
          </p:cNvSpPr>
          <p:nvPr>
            <p:ph type="body" idx="1"/>
          </p:nvPr>
        </p:nvSpPr>
        <p:spPr>
          <a:xfrm>
            <a:off x="2110123" y="127258"/>
            <a:ext cx="4693500" cy="614613"/>
          </a:xfrm>
        </p:spPr>
        <p:txBody>
          <a:bodyPr/>
          <a:lstStyle/>
          <a:p>
            <a:pPr marL="114300" indent="0" algn="ctr">
              <a:buNone/>
            </a:pPr>
            <a:r>
              <a:rPr lang="en-US" sz="2800" b="1" dirty="0">
                <a:latin typeface="Bahnschrift Light" panose="020B0502040204020203" pitchFamily="34" charset="0"/>
              </a:rPr>
              <a:t>ACTIVITY</a:t>
            </a:r>
          </a:p>
        </p:txBody>
      </p:sp>
    </p:spTree>
    <p:extLst>
      <p:ext uri="{BB962C8B-B14F-4D97-AF65-F5344CB8AC3E}">
        <p14:creationId xmlns:p14="http://schemas.microsoft.com/office/powerpoint/2010/main" val="184943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784355" y="56687"/>
            <a:ext cx="4626600" cy="2078100"/>
          </a:xfrm>
          <a:prstGeom prst="rect">
            <a:avLst/>
          </a:prstGeom>
        </p:spPr>
        <p:txBody>
          <a:bodyPr spcFirstLastPara="1" wrap="square" lIns="0" tIns="0" rIns="0" bIns="0" anchor="b" anchorCtr="0">
            <a:noAutofit/>
          </a:bodyPr>
          <a:lstStyle/>
          <a:p>
            <a:pPr lvl="0"/>
            <a:r>
              <a:rPr lang="en-US" sz="4000" dirty="0"/>
              <a:t>What is emotional intelligence?</a:t>
            </a:r>
            <a:br>
              <a:rPr lang="en-US" sz="4000" dirty="0"/>
            </a:br>
            <a:endParaRPr sz="4000" dirty="0"/>
          </a:p>
        </p:txBody>
      </p:sp>
      <p:sp>
        <p:nvSpPr>
          <p:cNvPr id="229" name="Google Shape;229;p17"/>
          <p:cNvSpPr txBox="1">
            <a:spLocks noGrp="1"/>
          </p:cNvSpPr>
          <p:nvPr>
            <p:ph type="subTitle" idx="4294967295"/>
          </p:nvPr>
        </p:nvSpPr>
        <p:spPr>
          <a:xfrm>
            <a:off x="532957" y="2288808"/>
            <a:ext cx="7729024" cy="2230821"/>
          </a:xfrm>
          <a:prstGeom prst="rect">
            <a:avLst/>
          </a:prstGeom>
        </p:spPr>
        <p:txBody>
          <a:bodyPr spcFirstLastPara="1" wrap="square" lIns="0" tIns="0" rIns="0" bIns="0" anchor="t" anchorCtr="0">
            <a:noAutofit/>
          </a:bodyPr>
          <a:lstStyle/>
          <a:p>
            <a:pPr marL="0" lvl="0" indent="0" algn="just">
              <a:buNone/>
            </a:pPr>
            <a:r>
              <a:rPr lang="en-US" sz="1600" b="1" dirty="0">
                <a:solidFill>
                  <a:schemeClr val="tx2">
                    <a:lumMod val="10000"/>
                  </a:schemeClr>
                </a:solidFill>
                <a:latin typeface="Times New Roman" panose="02020603050405020304" pitchFamily="18" charset="0"/>
                <a:cs typeface="Times New Roman" panose="02020603050405020304" pitchFamily="18" charset="0"/>
              </a:rPr>
              <a:t>Emotional intelligence or EI is the ability to understand and manage your own emotions, and those of the people around you. People with a high degree of emotional intelligence know what they're feeling, what their emotions mean, and how these emotions can affect other people.</a:t>
            </a:r>
            <a:endParaRPr sz="1600" b="1"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231" name="Google Shape;231;p17"/>
          <p:cNvSpPr/>
          <p:nvPr/>
        </p:nvSpPr>
        <p:spPr>
          <a:xfrm rot="1473072">
            <a:off x="6446830" y="-289763"/>
            <a:ext cx="2105673" cy="2564976"/>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7174049" y="0"/>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753932" y="792595"/>
            <a:ext cx="7924800" cy="3188576"/>
          </a:xfrm>
          <a:prstGeom prst="rect">
            <a:avLst/>
          </a:prstGeom>
        </p:spPr>
        <p:txBody>
          <a:bodyPr spcFirstLastPara="1" wrap="square" lIns="0" tIns="0" rIns="0" bIns="0" anchor="b" anchorCtr="0">
            <a:noAutofit/>
          </a:bodyPr>
          <a:lstStyle/>
          <a:p>
            <a:r>
              <a:rPr lang="en-US" sz="2400" b="0" dirty="0">
                <a:solidFill>
                  <a:schemeClr val="tx1"/>
                </a:solidFill>
              </a:rPr>
              <a:t>Emotional intelligence helps us to</a:t>
            </a:r>
            <a:br>
              <a:rPr lang="en-US" sz="2400" b="0" dirty="0">
                <a:solidFill>
                  <a:schemeClr val="tx1"/>
                </a:solidFill>
              </a:rPr>
            </a:br>
            <a:r>
              <a:rPr lang="en-US" sz="2400" b="0" dirty="0">
                <a:solidFill>
                  <a:schemeClr val="tx1"/>
                </a:solidFill>
              </a:rPr>
              <a:t> </a:t>
            </a:r>
            <a:r>
              <a:rPr lang="en-US" sz="2400" dirty="0">
                <a:solidFill>
                  <a:schemeClr val="tx1"/>
                </a:solidFill>
              </a:rPr>
              <a:t>identify, use, understand,</a:t>
            </a:r>
            <a:br>
              <a:rPr lang="en-US" sz="2400" dirty="0">
                <a:solidFill>
                  <a:schemeClr val="tx1"/>
                </a:solidFill>
              </a:rPr>
            </a:br>
            <a:r>
              <a:rPr lang="en-US" sz="2400" dirty="0">
                <a:solidFill>
                  <a:schemeClr val="tx1"/>
                </a:solidFill>
              </a:rPr>
              <a:t> and manage emotions in positive ways to</a:t>
            </a:r>
            <a:br>
              <a:rPr lang="en-US" sz="2400" dirty="0">
                <a:solidFill>
                  <a:schemeClr val="tx1"/>
                </a:solidFill>
              </a:rPr>
            </a:br>
            <a:r>
              <a:rPr lang="en-US" sz="2400" b="0" dirty="0">
                <a:solidFill>
                  <a:schemeClr val="tx1"/>
                </a:solidFill>
              </a:rPr>
              <a:t> </a:t>
            </a:r>
            <a:r>
              <a:rPr lang="en-US" sz="2400" dirty="0">
                <a:solidFill>
                  <a:schemeClr val="tx1"/>
                </a:solidFill>
              </a:rPr>
              <a:t>relieve stress,</a:t>
            </a:r>
            <a:br>
              <a:rPr lang="en-US" sz="2400" dirty="0">
                <a:solidFill>
                  <a:schemeClr val="tx1"/>
                </a:solidFill>
              </a:rPr>
            </a:br>
            <a:r>
              <a:rPr lang="en-US" sz="2400" dirty="0">
                <a:solidFill>
                  <a:schemeClr val="tx1"/>
                </a:solidFill>
              </a:rPr>
              <a:t> communicate effectively, </a:t>
            </a:r>
            <a:br>
              <a:rPr lang="en-US" sz="2400" dirty="0">
                <a:solidFill>
                  <a:schemeClr val="tx1"/>
                </a:solidFill>
              </a:rPr>
            </a:br>
            <a:r>
              <a:rPr lang="en-US" sz="2400" dirty="0">
                <a:solidFill>
                  <a:schemeClr val="tx1"/>
                </a:solidFill>
              </a:rPr>
              <a:t>empathize with others, </a:t>
            </a:r>
            <a:br>
              <a:rPr lang="en-US" sz="2400" dirty="0">
                <a:solidFill>
                  <a:schemeClr val="tx1"/>
                </a:solidFill>
              </a:rPr>
            </a:br>
            <a:r>
              <a:rPr lang="en-US" sz="2400" dirty="0">
                <a:solidFill>
                  <a:schemeClr val="tx1"/>
                </a:solidFill>
              </a:rPr>
              <a:t>overcome challenges, and defuse conflict.</a:t>
            </a:r>
            <a:r>
              <a:rPr lang="en-US" dirty="0">
                <a:solidFill>
                  <a:schemeClr val="tx1"/>
                </a:solidFill>
              </a:rPr>
              <a:t> </a:t>
            </a:r>
            <a:br>
              <a:rPr lang="en-US" dirty="0">
                <a:solidFill>
                  <a:schemeClr val="tx1"/>
                </a:solidFill>
              </a:rPr>
            </a:br>
            <a:br>
              <a:rPr lang="en-US" dirty="0">
                <a:solidFill>
                  <a:schemeClr val="tx1"/>
                </a:solidFill>
              </a:rPr>
            </a:br>
            <a:endParaRPr dirty="0">
              <a:solidFill>
                <a:schemeClr val="tx1"/>
              </a:solidFill>
            </a:endParaRPr>
          </a:p>
        </p:txBody>
      </p:sp>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307" name="Google Shape;307;p22"/>
          <p:cNvGrpSpPr/>
          <p:nvPr/>
        </p:nvGrpSpPr>
        <p:grpSpPr>
          <a:xfrm>
            <a:off x="8208236" y="279882"/>
            <a:ext cx="935764" cy="930593"/>
            <a:chOff x="5575395" y="955171"/>
            <a:chExt cx="3157483" cy="3233149"/>
          </a:xfrm>
        </p:grpSpPr>
        <p:grpSp>
          <p:nvGrpSpPr>
            <p:cNvPr id="308" name="Google Shape;308;p22"/>
            <p:cNvGrpSpPr/>
            <p:nvPr/>
          </p:nvGrpSpPr>
          <p:grpSpPr>
            <a:xfrm>
              <a:off x="6169433" y="3369626"/>
              <a:ext cx="1969582" cy="818694"/>
              <a:chOff x="6169433" y="3369626"/>
              <a:chExt cx="1969582" cy="818694"/>
            </a:xfrm>
          </p:grpSpPr>
          <p:sp>
            <p:nvSpPr>
              <p:cNvPr id="309" name="Google Shape;309;p22"/>
              <p:cNvSpPr/>
              <p:nvPr/>
            </p:nvSpPr>
            <p:spPr>
              <a:xfrm rot="10800000">
                <a:off x="6169433" y="3369626"/>
                <a:ext cx="1969582" cy="818694"/>
              </a:xfrm>
              <a:custGeom>
                <a:avLst/>
                <a:gdLst/>
                <a:ahLst/>
                <a:cxnLst/>
                <a:rect l="l" t="t" r="r" b="b"/>
                <a:pathLst>
                  <a:path w="2365864" h="983416" extrusionOk="0">
                    <a:moveTo>
                      <a:pt x="0" y="791179"/>
                    </a:moveTo>
                    <a:cubicBezTo>
                      <a:pt x="0" y="354253"/>
                      <a:pt x="529598" y="0"/>
                      <a:pt x="1182898" y="0"/>
                    </a:cubicBezTo>
                    <a:cubicBezTo>
                      <a:pt x="1836197" y="0"/>
                      <a:pt x="2365865" y="354253"/>
                      <a:pt x="2365865" y="791179"/>
                    </a:cubicBezTo>
                    <a:cubicBezTo>
                      <a:pt x="2365865" y="1228104"/>
                      <a:pt x="1836197" y="783576"/>
                      <a:pt x="1182898" y="783576"/>
                    </a:cubicBezTo>
                    <a:cubicBezTo>
                      <a:pt x="529598" y="783576"/>
                      <a:pt x="0" y="1228104"/>
                      <a:pt x="0" y="79117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310" name="Google Shape;310;p22"/>
              <p:cNvSpPr/>
              <p:nvPr/>
            </p:nvSpPr>
            <p:spPr>
              <a:xfrm rot="10800000">
                <a:off x="7520552" y="3422053"/>
                <a:ext cx="237495" cy="379430"/>
              </a:xfrm>
              <a:custGeom>
                <a:avLst/>
                <a:gdLst/>
                <a:ahLst/>
                <a:cxnLst/>
                <a:rect l="l" t="t" r="r" b="b"/>
                <a:pathLst>
                  <a:path w="285279" h="455772" extrusionOk="0">
                    <a:moveTo>
                      <a:pt x="0" y="455773"/>
                    </a:moveTo>
                    <a:cubicBezTo>
                      <a:pt x="86303" y="430567"/>
                      <a:pt x="182195" y="401799"/>
                      <a:pt x="285279" y="377141"/>
                    </a:cubicBezTo>
                    <a:cubicBezTo>
                      <a:pt x="275279" y="230837"/>
                      <a:pt x="245005" y="11450"/>
                      <a:pt x="153838" y="422"/>
                    </a:cubicBezTo>
                    <a:cubicBezTo>
                      <a:pt x="44316" y="-13482"/>
                      <a:pt x="9589" y="320085"/>
                      <a:pt x="0" y="455773"/>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22"/>
              <p:cNvSpPr/>
              <p:nvPr/>
            </p:nvSpPr>
            <p:spPr>
              <a:xfrm rot="10800000">
                <a:off x="6546927" y="3421483"/>
                <a:ext cx="235328" cy="380217"/>
              </a:xfrm>
              <a:custGeom>
                <a:avLst/>
                <a:gdLst/>
                <a:ahLst/>
                <a:cxnLst/>
                <a:rect l="l" t="t" r="r" b="b"/>
                <a:pathLst>
                  <a:path w="282676" h="456717" extrusionOk="0">
                    <a:moveTo>
                      <a:pt x="282676" y="456718"/>
                    </a:moveTo>
                    <a:cubicBezTo>
                      <a:pt x="278567" y="331510"/>
                      <a:pt x="257333" y="14107"/>
                      <a:pt x="147194" y="408"/>
                    </a:cubicBezTo>
                    <a:cubicBezTo>
                      <a:pt x="55070" y="-11099"/>
                      <a:pt x="15823" y="223152"/>
                      <a:pt x="0" y="378566"/>
                    </a:cubicBezTo>
                    <a:cubicBezTo>
                      <a:pt x="102125" y="403155"/>
                      <a:pt x="197127" y="431718"/>
                      <a:pt x="282676" y="456718"/>
                    </a:cubicBezTo>
                    <a:close/>
                  </a:path>
                </a:pathLst>
              </a:custGeom>
              <a:gradFill>
                <a:gsLst>
                  <a:gs pos="0">
                    <a:srgbClr val="F0E0C7"/>
                  </a:gs>
                  <a:gs pos="50000">
                    <a:srgbClr val="F8F1E4"/>
                  </a:gs>
                  <a:gs pos="100000">
                    <a:schemeClr val="lt1"/>
                  </a:gs>
                </a:gsLst>
                <a:lin ang="16200038"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312" name="Google Shape;312;p22"/>
            <p:cNvGrpSpPr/>
            <p:nvPr/>
          </p:nvGrpSpPr>
          <p:grpSpPr>
            <a:xfrm>
              <a:off x="8241903" y="1453229"/>
              <a:ext cx="490975" cy="773870"/>
              <a:chOff x="1620532" y="2740711"/>
              <a:chExt cx="745257" cy="1174666"/>
            </a:xfrm>
          </p:grpSpPr>
          <p:sp>
            <p:nvSpPr>
              <p:cNvPr id="313" name="Google Shape;313;p22"/>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2"/>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2"/>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2"/>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2"/>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2"/>
            <p:cNvGrpSpPr/>
            <p:nvPr/>
          </p:nvGrpSpPr>
          <p:grpSpPr>
            <a:xfrm>
              <a:off x="5575395" y="1453229"/>
              <a:ext cx="490950" cy="773870"/>
              <a:chOff x="188982" y="2740711"/>
              <a:chExt cx="745218" cy="1174666"/>
            </a:xfrm>
          </p:grpSpPr>
          <p:sp>
            <p:nvSpPr>
              <p:cNvPr id="319" name="Google Shape;319;p22"/>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2"/>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2"/>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2"/>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2"/>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4" name="Google Shape;324;p22"/>
            <p:cNvSpPr/>
            <p:nvPr/>
          </p:nvSpPr>
          <p:spPr>
            <a:xfrm rot="10800000">
              <a:off x="6297810" y="955171"/>
              <a:ext cx="1808990" cy="1572953"/>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FFFFFF">
                    <a:alpha val="0"/>
                  </a:srgbClr>
                </a:gs>
                <a:gs pos="65000">
                  <a:srgbClr val="FF4D6A"/>
                </a:gs>
                <a:gs pos="100000">
                  <a:srgbClr val="FF4D6A"/>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5" name="Google Shape;325;p22"/>
            <p:cNvGrpSpPr/>
            <p:nvPr/>
          </p:nvGrpSpPr>
          <p:grpSpPr>
            <a:xfrm>
              <a:off x="5738625" y="2150990"/>
              <a:ext cx="1316755" cy="1022671"/>
              <a:chOff x="2860826" y="401530"/>
              <a:chExt cx="2115269" cy="1642581"/>
            </a:xfrm>
          </p:grpSpPr>
          <p:sp>
            <p:nvSpPr>
              <p:cNvPr id="326" name="Google Shape;326;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 name="Google Shape;331;p22"/>
            <p:cNvGrpSpPr/>
            <p:nvPr/>
          </p:nvGrpSpPr>
          <p:grpSpPr>
            <a:xfrm>
              <a:off x="7270325" y="2150990"/>
              <a:ext cx="1316755" cy="1022671"/>
              <a:chOff x="2860826" y="401530"/>
              <a:chExt cx="2115269" cy="1642581"/>
            </a:xfrm>
          </p:grpSpPr>
          <p:sp>
            <p:nvSpPr>
              <p:cNvPr id="332" name="Google Shape;332;p22"/>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2"/>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2"/>
              <p:cNvSpPr/>
              <p:nvPr/>
            </p:nvSpPr>
            <p:spPr>
              <a:xfrm>
                <a:off x="3347496"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6"/>
                  </a:gs>
                  <a:gs pos="100000">
                    <a:srgbClr val="95F16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2"/>
              <p:cNvSpPr/>
              <p:nvPr/>
            </p:nvSpPr>
            <p:spPr>
              <a:xfrm>
                <a:off x="3521371"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2"/>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745" y="1216404"/>
            <a:ext cx="6056072" cy="2181461"/>
          </a:xfrm>
        </p:spPr>
        <p:txBody>
          <a:bodyPr/>
          <a:lstStyle/>
          <a:p>
            <a:pPr algn="ctr"/>
            <a:r>
              <a:rPr lang="en-US" dirty="0">
                <a:solidFill>
                  <a:schemeClr val="tx1"/>
                </a:solidFill>
              </a:rPr>
              <a:t>EQ &gt;IQ</a:t>
            </a:r>
            <a:br>
              <a:rPr lang="en-US" dirty="0">
                <a:solidFill>
                  <a:schemeClr val="tx1"/>
                </a:solidFill>
              </a:rPr>
            </a:br>
            <a:r>
              <a:rPr lang="en-US" dirty="0">
                <a:solidFill>
                  <a:schemeClr val="tx1"/>
                </a:solidFill>
              </a:rPr>
              <a:t>Emotional Quotient is greater than Intelligence Quotient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52740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857" y="1476462"/>
            <a:ext cx="7416245" cy="1524035"/>
          </a:xfrm>
        </p:spPr>
        <p:txBody>
          <a:bodyPr/>
          <a:lstStyle/>
          <a:p>
            <a:pPr algn="ctr"/>
            <a:r>
              <a:rPr lang="en-US" dirty="0"/>
              <a:t>FOUR COMPONENTS OF EMOTIONAL INTELLIGENCE.</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0896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rotWithShape="1">
          <a:blip r:embed="rId2"/>
          <a:srcRect t="1528"/>
          <a:stretch/>
        </p:blipFill>
        <p:spPr>
          <a:xfrm>
            <a:off x="504497" y="136635"/>
            <a:ext cx="8513379" cy="4930616"/>
          </a:xfrm>
          <a:prstGeom prst="rect">
            <a:avLst/>
          </a:prstGeom>
        </p:spPr>
      </p:pic>
    </p:spTree>
    <p:extLst>
      <p:ext uri="{BB962C8B-B14F-4D97-AF65-F5344CB8AC3E}">
        <p14:creationId xmlns:p14="http://schemas.microsoft.com/office/powerpoint/2010/main" val="247804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976359" y="876570"/>
            <a:ext cx="4693500" cy="396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LEARNING OUTCOMES</a:t>
            </a:r>
            <a:endParaRPr dirty="0"/>
          </a:p>
        </p:txBody>
      </p:sp>
      <p:sp>
        <p:nvSpPr>
          <p:cNvPr id="4" name="Text Placeholder 3"/>
          <p:cNvSpPr>
            <a:spLocks noGrp="1"/>
          </p:cNvSpPr>
          <p:nvPr>
            <p:ph type="body" idx="1"/>
          </p:nvPr>
        </p:nvSpPr>
        <p:spPr>
          <a:xfrm>
            <a:off x="631694" y="1577971"/>
            <a:ext cx="4693500" cy="2206397"/>
          </a:xfrm>
        </p:spPr>
        <p:txBody>
          <a:bodyPr/>
          <a:lstStyle/>
          <a:p>
            <a:pPr algn="just"/>
            <a:r>
              <a:rPr lang="en-US" sz="1600" b="1" dirty="0"/>
              <a:t>Be able to understand different emotions and their functions</a:t>
            </a:r>
          </a:p>
          <a:p>
            <a:pPr algn="just"/>
            <a:r>
              <a:rPr lang="en-US" sz="1600" b="1" dirty="0"/>
              <a:t>Become aware of how their emotions affect their behavior and performance.</a:t>
            </a:r>
          </a:p>
          <a:p>
            <a:pPr algn="just"/>
            <a:r>
              <a:rPr lang="en-US" sz="1600" b="1" dirty="0"/>
              <a:t>Be able to relate more effectively to their colleagues and to others.</a:t>
            </a:r>
          </a:p>
        </p:txBody>
      </p:sp>
      <p:sp>
        <p:nvSpPr>
          <p:cNvPr id="77" name="Google Shape;77;p1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619523" y="2008343"/>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11567"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246283" y="1081005"/>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7855932" y="1081005"/>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6772363" y="135882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121043" y="3011579"/>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rotWithShape="1">
          <a:blip r:embed="rId2"/>
          <a:srcRect t="17091"/>
          <a:stretch/>
        </p:blipFill>
        <p:spPr>
          <a:xfrm>
            <a:off x="1365297" y="888087"/>
            <a:ext cx="5252590" cy="3341834"/>
          </a:xfrm>
          <a:prstGeom prst="rect">
            <a:avLst/>
          </a:prstGeom>
        </p:spPr>
      </p:pic>
    </p:spTree>
    <p:extLst>
      <p:ext uri="{BB962C8B-B14F-4D97-AF65-F5344CB8AC3E}">
        <p14:creationId xmlns:p14="http://schemas.microsoft.com/office/powerpoint/2010/main" val="4147246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88" y="543302"/>
            <a:ext cx="4693500" cy="396900"/>
          </a:xfrm>
        </p:spPr>
        <p:txBody>
          <a:bodyPr/>
          <a:lstStyle/>
          <a:p>
            <a:r>
              <a:rPr lang="en-US" dirty="0"/>
              <a:t>1. Self awareness: </a:t>
            </a:r>
          </a:p>
        </p:txBody>
      </p:sp>
      <p:sp>
        <p:nvSpPr>
          <p:cNvPr id="4" name="Text Placeholder 3"/>
          <p:cNvSpPr>
            <a:spLocks noGrp="1"/>
          </p:cNvSpPr>
          <p:nvPr>
            <p:ph type="body" idx="1"/>
          </p:nvPr>
        </p:nvSpPr>
        <p:spPr>
          <a:xfrm>
            <a:off x="411974" y="814367"/>
            <a:ext cx="6223718" cy="4252884"/>
          </a:xfrm>
        </p:spPr>
        <p:txBody>
          <a:bodyPr/>
          <a:lstStyle/>
          <a:p>
            <a:endParaRPr lang="en-US" sz="1800" b="1" dirty="0"/>
          </a:p>
          <a:p>
            <a:pPr algn="just"/>
            <a:r>
              <a:rPr lang="en-US" sz="1800" b="1" dirty="0">
                <a:latin typeface="Quicksand Light" panose="020B0604020202020204" charset="0"/>
              </a:rPr>
              <a:t>Self-awareness involves being aware of different aspects of the self including traits, behaviors, and feelings </a:t>
            </a:r>
          </a:p>
          <a:p>
            <a:pPr algn="just"/>
            <a:r>
              <a:rPr lang="en-US" sz="1800" b="1" u="sng" dirty="0">
                <a:solidFill>
                  <a:srgbClr val="FFFF00"/>
                </a:solidFill>
                <a:latin typeface="Quicksand Light" panose="020B0604020202020204" charset="0"/>
              </a:rPr>
              <a:t>Knowing your strengths ,Weaknesses </a:t>
            </a:r>
          </a:p>
          <a:p>
            <a:pPr algn="just"/>
            <a:r>
              <a:rPr lang="en-US" sz="1800" b="1" dirty="0">
                <a:latin typeface="Quicksand Light" panose="020B0604020202020204" charset="0"/>
              </a:rPr>
              <a:t>or the ability to recognize and understand your own emotions, is a critical emotional intelligence skill.</a:t>
            </a:r>
          </a:p>
          <a:p>
            <a:pPr algn="just"/>
            <a:r>
              <a:rPr lang="en-US" sz="1800" b="1" dirty="0">
                <a:latin typeface="Quicksand Light" panose="020B0604020202020204" charset="0"/>
              </a:rPr>
              <a:t>being aware of the effect of your actions, moods, and emotions on other people</a:t>
            </a:r>
          </a:p>
          <a:p>
            <a:pPr algn="just"/>
            <a:r>
              <a:rPr lang="en-US" sz="1800" b="1" dirty="0">
                <a:latin typeface="Quicksand Light" panose="020B0604020202020204" charset="0"/>
              </a:rPr>
              <a:t>Being aware of your own feelings puts you in charge, not your emotions</a:t>
            </a:r>
            <a:r>
              <a:rPr lang="en-US" dirty="0"/>
              <a:t>.</a:t>
            </a:r>
            <a:endParaRPr lang="en-US" sz="1800" b="1" dirty="0"/>
          </a:p>
          <a:p>
            <a:endParaRPr lang="en-US" sz="18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25889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300" y="419450"/>
            <a:ext cx="4693500" cy="968625"/>
          </a:xfrm>
        </p:spPr>
        <p:txBody>
          <a:bodyPr/>
          <a:lstStyle/>
          <a:p>
            <a:r>
              <a:rPr lang="en-US" dirty="0"/>
              <a:t>How to improve self-awareness:</a:t>
            </a:r>
          </a:p>
        </p:txBody>
      </p:sp>
      <p:sp>
        <p:nvSpPr>
          <p:cNvPr id="3" name="Text Placeholder 2"/>
          <p:cNvSpPr>
            <a:spLocks noGrp="1"/>
          </p:cNvSpPr>
          <p:nvPr>
            <p:ph type="body" idx="1"/>
          </p:nvPr>
        </p:nvSpPr>
        <p:spPr>
          <a:xfrm>
            <a:off x="388490" y="1388075"/>
            <a:ext cx="5687981" cy="3285576"/>
          </a:xfrm>
        </p:spPr>
        <p:txBody>
          <a:bodyPr/>
          <a:lstStyle/>
          <a:p>
            <a:pPr fontAlgn="base"/>
            <a:r>
              <a:rPr lang="en-US" b="1" dirty="0">
                <a:solidFill>
                  <a:schemeClr val="tx1"/>
                </a:solidFill>
              </a:rPr>
              <a:t>Keep a </a:t>
            </a:r>
            <a:r>
              <a:rPr lang="en-US" b="1" u="sng" dirty="0">
                <a:solidFill>
                  <a:schemeClr val="tx1"/>
                </a:solidFill>
                <a:hlinkClick r:id="rId2"/>
              </a:rPr>
              <a:t>journal</a:t>
            </a:r>
            <a:endParaRPr lang="en-US" b="1" dirty="0">
              <a:solidFill>
                <a:schemeClr val="tx1"/>
              </a:solidFill>
            </a:endParaRPr>
          </a:p>
          <a:p>
            <a:pPr fontAlgn="base"/>
            <a:r>
              <a:rPr lang="en-US" b="1" u="sng" dirty="0">
                <a:solidFill>
                  <a:schemeClr val="tx1"/>
                </a:solidFill>
                <a:hlinkClick r:id="rId3"/>
              </a:rPr>
              <a:t>Meditate</a:t>
            </a:r>
            <a:endParaRPr lang="en-US" b="1" dirty="0">
              <a:solidFill>
                <a:schemeClr val="tx1"/>
              </a:solidFill>
            </a:endParaRPr>
          </a:p>
          <a:p>
            <a:pPr fontAlgn="base"/>
            <a:r>
              <a:rPr lang="en-US" b="1" dirty="0">
                <a:solidFill>
                  <a:schemeClr val="tx1"/>
                </a:solidFill>
              </a:rPr>
              <a:t>Pay attention to your thoughts and emotions</a:t>
            </a:r>
          </a:p>
          <a:p>
            <a:pPr fontAlgn="base"/>
            <a:r>
              <a:rPr lang="en-US" b="1" dirty="0">
                <a:solidFill>
                  <a:schemeClr val="tx1"/>
                </a:solidFill>
              </a:rPr>
              <a:t>Reflect on your experiences</a:t>
            </a:r>
          </a:p>
          <a:p>
            <a:pPr marL="114300" indent="0">
              <a:buNone/>
            </a:pP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7" name="Picture 6"/>
          <p:cNvPicPr>
            <a:picLocks noChangeAspect="1"/>
          </p:cNvPicPr>
          <p:nvPr/>
        </p:nvPicPr>
        <p:blipFill>
          <a:blip r:embed="rId4"/>
          <a:stretch>
            <a:fillRect/>
          </a:stretch>
        </p:blipFill>
        <p:spPr>
          <a:xfrm>
            <a:off x="6076472" y="0"/>
            <a:ext cx="3278037" cy="2107003"/>
          </a:xfrm>
          <a:prstGeom prst="rect">
            <a:avLst/>
          </a:prstGeom>
          <a:ln>
            <a:noFill/>
          </a:ln>
          <a:effectLst>
            <a:softEdge rad="112500"/>
          </a:effectLst>
        </p:spPr>
      </p:pic>
    </p:spTree>
    <p:extLst>
      <p:ext uri="{BB962C8B-B14F-4D97-AF65-F5344CB8AC3E}">
        <p14:creationId xmlns:p14="http://schemas.microsoft.com/office/powerpoint/2010/main" val="3684589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rotWithShape="1">
          <a:blip r:embed="rId2"/>
          <a:srcRect l="2118" t="1517" r="-2118" b="43029"/>
          <a:stretch/>
        </p:blipFill>
        <p:spPr>
          <a:xfrm>
            <a:off x="105157" y="191214"/>
            <a:ext cx="4037162" cy="3125858"/>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235" y="398136"/>
            <a:ext cx="3836518" cy="4669115"/>
          </a:xfrm>
          <a:prstGeom prst="rect">
            <a:avLst/>
          </a:prstGeom>
        </p:spPr>
      </p:pic>
      <p:pic>
        <p:nvPicPr>
          <p:cNvPr id="7" name="Picture 6"/>
          <p:cNvPicPr>
            <a:picLocks noChangeAspect="1"/>
          </p:cNvPicPr>
          <p:nvPr/>
        </p:nvPicPr>
        <p:blipFill rotWithShape="1">
          <a:blip r:embed="rId2"/>
          <a:srcRect t="1400" b="13504"/>
          <a:stretch/>
        </p:blipFill>
        <p:spPr>
          <a:xfrm>
            <a:off x="105157" y="1"/>
            <a:ext cx="4037162" cy="4796588"/>
          </a:xfrm>
          <a:prstGeom prst="rect">
            <a:avLst/>
          </a:prstGeom>
          <a:ln>
            <a:noFill/>
          </a:ln>
          <a:effectLst>
            <a:softEdge rad="112500"/>
          </a:effectLst>
        </p:spPr>
      </p:pic>
    </p:spTree>
    <p:extLst>
      <p:ext uri="{BB962C8B-B14F-4D97-AF65-F5344CB8AC3E}">
        <p14:creationId xmlns:p14="http://schemas.microsoft.com/office/powerpoint/2010/main" val="1789330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489" y="360727"/>
            <a:ext cx="4693500" cy="809235"/>
          </a:xfrm>
        </p:spPr>
        <p:txBody>
          <a:bodyPr/>
          <a:lstStyle/>
          <a:p>
            <a:r>
              <a:rPr lang="en-US" dirty="0"/>
              <a:t>2. SELF MANAGEMENT:</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4" name="Rectangle 3"/>
          <p:cNvSpPr/>
          <p:nvPr/>
        </p:nvSpPr>
        <p:spPr>
          <a:xfrm>
            <a:off x="751489" y="1637476"/>
            <a:ext cx="7973061" cy="1200329"/>
          </a:xfrm>
          <a:prstGeom prst="rect">
            <a:avLst/>
          </a:prstGeom>
        </p:spPr>
        <p:txBody>
          <a:bodyPr wrap="square">
            <a:spAutoFit/>
          </a:bodyPr>
          <a:lstStyle/>
          <a:p>
            <a:r>
              <a:rPr lang="en-US" sz="2400" b="1" dirty="0">
                <a:solidFill>
                  <a:schemeClr val="tx1"/>
                </a:solidFill>
              </a:rPr>
              <a:t>Self management is also called self regulation </a:t>
            </a:r>
          </a:p>
          <a:p>
            <a:r>
              <a:rPr lang="en-US" sz="2400" b="1" dirty="0">
                <a:solidFill>
                  <a:schemeClr val="tx1"/>
                </a:solidFill>
              </a:rPr>
              <a:t>which is all about expressing your emotions appropriately</a:t>
            </a:r>
          </a:p>
        </p:txBody>
      </p:sp>
      <p:pic>
        <p:nvPicPr>
          <p:cNvPr id="5" name="Picture 4"/>
          <p:cNvPicPr>
            <a:picLocks noChangeAspect="1"/>
          </p:cNvPicPr>
          <p:nvPr/>
        </p:nvPicPr>
        <p:blipFill>
          <a:blip r:embed="rId2"/>
          <a:stretch>
            <a:fillRect/>
          </a:stretch>
        </p:blipFill>
        <p:spPr>
          <a:xfrm>
            <a:off x="6469709" y="2874456"/>
            <a:ext cx="2651101" cy="2233058"/>
          </a:xfrm>
          <a:prstGeom prst="rect">
            <a:avLst/>
          </a:prstGeom>
          <a:ln>
            <a:noFill/>
          </a:ln>
          <a:effectLst>
            <a:softEdge rad="112500"/>
          </a:effectLst>
        </p:spPr>
      </p:pic>
    </p:spTree>
    <p:extLst>
      <p:ext uri="{BB962C8B-B14F-4D97-AF65-F5344CB8AC3E}">
        <p14:creationId xmlns:p14="http://schemas.microsoft.com/office/powerpoint/2010/main" val="233795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0976" y="1157128"/>
            <a:ext cx="4693500" cy="1436329"/>
          </a:xfrm>
        </p:spPr>
        <p:txBody>
          <a:bodyPr/>
          <a:lstStyle/>
          <a:p>
            <a:r>
              <a:rPr lang="en-US" dirty="0"/>
              <a:t>How to Improve Self-Regulation/Self management?</a:t>
            </a:r>
            <a:br>
              <a:rPr lang="en-US" dirty="0"/>
            </a:br>
            <a:br>
              <a:rPr lang="en-US" dirty="0"/>
            </a:br>
            <a:endParaRPr lang="en-US" dirty="0"/>
          </a:p>
        </p:txBody>
      </p:sp>
      <p:sp>
        <p:nvSpPr>
          <p:cNvPr id="5" name="Text Placeholder 4"/>
          <p:cNvSpPr>
            <a:spLocks noGrp="1"/>
          </p:cNvSpPr>
          <p:nvPr>
            <p:ph type="body" idx="1"/>
          </p:nvPr>
        </p:nvSpPr>
        <p:spPr>
          <a:xfrm>
            <a:off x="618278" y="1993853"/>
            <a:ext cx="3450383" cy="2642400"/>
          </a:xfrm>
        </p:spPr>
        <p:txBody>
          <a:bodyPr/>
          <a:lstStyle/>
          <a:p>
            <a:pPr fontAlgn="base"/>
            <a:r>
              <a:rPr lang="en-US" sz="2000" b="1" dirty="0"/>
              <a:t>Recognize that you have a choice in how you respond.</a:t>
            </a:r>
          </a:p>
          <a:p>
            <a:pPr fontAlgn="base"/>
            <a:r>
              <a:rPr lang="en-US" sz="2000" b="1" dirty="0"/>
              <a:t>Work on </a:t>
            </a:r>
            <a:r>
              <a:rPr lang="en-US" sz="2000" b="1" u="sng" dirty="0">
                <a:hlinkClick r:id="rId2"/>
              </a:rPr>
              <a:t>accepting your emotions</a:t>
            </a:r>
            <a:r>
              <a:rPr lang="en-US" sz="2000" b="1" dirty="0"/>
              <a:t>.</a:t>
            </a:r>
          </a:p>
          <a:p>
            <a:endParaRPr lang="en-US" sz="2000"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2" name="Picture 1"/>
          <p:cNvPicPr>
            <a:picLocks noChangeAspect="1"/>
          </p:cNvPicPr>
          <p:nvPr/>
        </p:nvPicPr>
        <p:blipFill>
          <a:blip r:embed="rId3"/>
          <a:stretch>
            <a:fillRect/>
          </a:stretch>
        </p:blipFill>
        <p:spPr>
          <a:xfrm>
            <a:off x="4729082" y="1565910"/>
            <a:ext cx="2586118" cy="2586118"/>
          </a:xfrm>
          <a:prstGeom prst="rect">
            <a:avLst/>
          </a:prstGeom>
          <a:ln>
            <a:noFill/>
          </a:ln>
          <a:effectLst>
            <a:softEdge rad="112500"/>
          </a:effectLst>
        </p:spPr>
      </p:pic>
    </p:spTree>
    <p:extLst>
      <p:ext uri="{BB962C8B-B14F-4D97-AF65-F5344CB8AC3E}">
        <p14:creationId xmlns:p14="http://schemas.microsoft.com/office/powerpoint/2010/main" val="706363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3.Social Awareness /Empathy</a:t>
            </a:r>
          </a:p>
        </p:txBody>
      </p:sp>
      <p:sp>
        <p:nvSpPr>
          <p:cNvPr id="3" name="Text Placeholder 2"/>
          <p:cNvSpPr>
            <a:spLocks noGrp="1"/>
          </p:cNvSpPr>
          <p:nvPr>
            <p:ph type="body" idx="1"/>
          </p:nvPr>
        </p:nvSpPr>
        <p:spPr>
          <a:xfrm>
            <a:off x="536518" y="1388075"/>
            <a:ext cx="7298799" cy="2642400"/>
          </a:xfrm>
        </p:spPr>
        <p:txBody>
          <a:bodyPr/>
          <a:lstStyle/>
          <a:p>
            <a:pPr algn="just"/>
            <a:r>
              <a:rPr lang="en-US" b="1" u="sng" dirty="0">
                <a:hlinkClick r:id="rId2"/>
              </a:rPr>
              <a:t>Empathy</a:t>
            </a:r>
            <a:r>
              <a:rPr lang="en-US" b="1" dirty="0"/>
              <a:t>, or the ability to understand how others are feeling, is absolutely critical to emotional intelligence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3"/>
          <a:stretch>
            <a:fillRect/>
          </a:stretch>
        </p:blipFill>
        <p:spPr>
          <a:xfrm>
            <a:off x="569291" y="3121797"/>
            <a:ext cx="8005418" cy="2021703"/>
          </a:xfrm>
          <a:prstGeom prst="rect">
            <a:avLst/>
          </a:prstGeom>
          <a:ln>
            <a:noFill/>
          </a:ln>
          <a:effectLst>
            <a:softEdge rad="112500"/>
          </a:effectLst>
        </p:spPr>
      </p:pic>
    </p:spTree>
    <p:extLst>
      <p:ext uri="{BB962C8B-B14F-4D97-AF65-F5344CB8AC3E}">
        <p14:creationId xmlns:p14="http://schemas.microsoft.com/office/powerpoint/2010/main" val="1479742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05" y="0"/>
            <a:ext cx="6045516" cy="1410013"/>
          </a:xfrm>
        </p:spPr>
        <p:txBody>
          <a:bodyPr/>
          <a:lstStyle/>
          <a:p>
            <a:r>
              <a:rPr lang="en-US" dirty="0"/>
              <a:t>How to build empathy/social awareness?</a:t>
            </a:r>
          </a:p>
        </p:txBody>
      </p:sp>
      <p:sp>
        <p:nvSpPr>
          <p:cNvPr id="3" name="Text Placeholder 2"/>
          <p:cNvSpPr>
            <a:spLocks noGrp="1"/>
          </p:cNvSpPr>
          <p:nvPr>
            <p:ph type="body" idx="1"/>
          </p:nvPr>
        </p:nvSpPr>
        <p:spPr>
          <a:xfrm>
            <a:off x="458485" y="1649580"/>
            <a:ext cx="5086638" cy="2642400"/>
          </a:xfrm>
        </p:spPr>
        <p:txBody>
          <a:bodyPr/>
          <a:lstStyle/>
          <a:p>
            <a:r>
              <a:rPr lang="en-US" sz="2000" b="1" dirty="0"/>
              <a:t>Try to imagine yourself in someone else's place.</a:t>
            </a:r>
          </a:p>
          <a:p>
            <a:pPr fontAlgn="base"/>
            <a:r>
              <a:rPr lang="en-US" sz="2000" b="1" dirty="0"/>
              <a:t>Be willing to share your own feelings.</a:t>
            </a:r>
          </a:p>
          <a:p>
            <a:pPr fontAlgn="base"/>
            <a:r>
              <a:rPr lang="en-US" sz="2000" b="1" dirty="0"/>
              <a:t>Engage in a cause such as a community project. </a:t>
            </a:r>
          </a:p>
          <a:p>
            <a:pPr fontAlgn="base"/>
            <a:r>
              <a:rPr lang="en-US" sz="2000" b="1" dirty="0"/>
              <a:t>Listen to other people.</a:t>
            </a:r>
          </a:p>
          <a:p>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350250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52" y="-436228"/>
            <a:ext cx="8573549" cy="1496330"/>
          </a:xfrm>
        </p:spPr>
        <p:txBody>
          <a:bodyPr/>
          <a:lstStyle/>
          <a:p>
            <a:r>
              <a:rPr lang="en-US" dirty="0"/>
              <a:t>4. Social skills /Relationship Management:</a:t>
            </a:r>
          </a:p>
        </p:txBody>
      </p:sp>
      <p:sp>
        <p:nvSpPr>
          <p:cNvPr id="4" name="Text Placeholder 3"/>
          <p:cNvSpPr>
            <a:spLocks noGrp="1"/>
          </p:cNvSpPr>
          <p:nvPr>
            <p:ph type="body" idx="1"/>
          </p:nvPr>
        </p:nvSpPr>
        <p:spPr>
          <a:xfrm>
            <a:off x="721076" y="1081994"/>
            <a:ext cx="7827306" cy="2642400"/>
          </a:xfrm>
        </p:spPr>
        <p:txBody>
          <a:bodyPr/>
          <a:lstStyle/>
          <a:p>
            <a:pPr algn="just" fontAlgn="base"/>
            <a:endParaRPr lang="en-US" b="1" dirty="0"/>
          </a:p>
          <a:p>
            <a:pPr algn="just"/>
            <a:r>
              <a:rPr lang="en-US" b="1" dirty="0"/>
              <a:t>Being able to interact well with others is another important aspect of emotional intelligence.</a:t>
            </a:r>
            <a:br>
              <a:rPr lang="en-US" b="1" dirty="0"/>
            </a:br>
            <a:endParaRPr lang="en-US" b="1"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6" name="Picture 5"/>
          <p:cNvPicPr>
            <a:picLocks noChangeAspect="1"/>
          </p:cNvPicPr>
          <p:nvPr/>
        </p:nvPicPr>
        <p:blipFill>
          <a:blip r:embed="rId2"/>
          <a:stretch>
            <a:fillRect/>
          </a:stretch>
        </p:blipFill>
        <p:spPr>
          <a:xfrm>
            <a:off x="0" y="3214496"/>
            <a:ext cx="2252134" cy="1943249"/>
          </a:xfrm>
          <a:prstGeom prst="rect">
            <a:avLst/>
          </a:prstGeom>
          <a:ln>
            <a:noFill/>
          </a:ln>
          <a:effectLst>
            <a:softEdge rad="112500"/>
          </a:effectLst>
        </p:spPr>
      </p:pic>
    </p:spTree>
    <p:extLst>
      <p:ext uri="{BB962C8B-B14F-4D97-AF65-F5344CB8AC3E}">
        <p14:creationId xmlns:p14="http://schemas.microsoft.com/office/powerpoint/2010/main" val="2526441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IMPROVE SOCIAL SKILLS?</a:t>
            </a:r>
          </a:p>
        </p:txBody>
      </p:sp>
      <p:sp>
        <p:nvSpPr>
          <p:cNvPr id="3" name="Text Placeholder 2"/>
          <p:cNvSpPr>
            <a:spLocks noGrp="1"/>
          </p:cNvSpPr>
          <p:nvPr>
            <p:ph type="body" idx="1"/>
          </p:nvPr>
        </p:nvSpPr>
        <p:spPr>
          <a:xfrm>
            <a:off x="855299" y="1509926"/>
            <a:ext cx="4320707" cy="3176012"/>
          </a:xfrm>
        </p:spPr>
        <p:txBody>
          <a:bodyPr/>
          <a:lstStyle/>
          <a:p>
            <a:pPr algn="just"/>
            <a:r>
              <a:rPr lang="en-US" b="1" dirty="0"/>
              <a:t>Practice good eye contact.</a:t>
            </a:r>
          </a:p>
          <a:p>
            <a:pPr algn="just" fontAlgn="base"/>
            <a:r>
              <a:rPr lang="en-US" b="1" dirty="0"/>
              <a:t>Notice other people's social skills.</a:t>
            </a:r>
          </a:p>
          <a:p>
            <a:pPr algn="just" fontAlgn="base"/>
            <a:r>
              <a:rPr lang="en-US" b="1" dirty="0"/>
              <a:t>Show interest in others.</a:t>
            </a:r>
            <a:br>
              <a:rPr lang="en-US" b="1" dirty="0"/>
            </a:br>
            <a:br>
              <a:rPr lang="en-US" b="1" dirty="0"/>
            </a:br>
            <a:endParaRPr lang="en-US"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843"/>
          <a:stretch/>
        </p:blipFill>
        <p:spPr>
          <a:xfrm>
            <a:off x="5336026" y="874233"/>
            <a:ext cx="3480120" cy="2679278"/>
          </a:xfrm>
          <a:prstGeom prst="rect">
            <a:avLst/>
          </a:prstGeom>
        </p:spPr>
      </p:pic>
    </p:spTree>
    <p:extLst>
      <p:ext uri="{BB962C8B-B14F-4D97-AF65-F5344CB8AC3E}">
        <p14:creationId xmlns:p14="http://schemas.microsoft.com/office/powerpoint/2010/main" val="132326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0A6-2A61-F5A6-B1F0-28ECA86419D1}"/>
              </a:ext>
            </a:extLst>
          </p:cNvPr>
          <p:cNvSpPr>
            <a:spLocks noGrp="1"/>
          </p:cNvSpPr>
          <p:nvPr>
            <p:ph type="title"/>
          </p:nvPr>
        </p:nvSpPr>
        <p:spPr/>
        <p:txBody>
          <a:bodyPr/>
          <a:lstStyle/>
          <a:p>
            <a:r>
              <a:rPr lang="en-US" dirty="0"/>
              <a:t>Defining Intelligence</a:t>
            </a:r>
          </a:p>
        </p:txBody>
      </p:sp>
      <p:sp>
        <p:nvSpPr>
          <p:cNvPr id="3" name="Text Placeholder 2">
            <a:extLst>
              <a:ext uri="{FF2B5EF4-FFF2-40B4-BE49-F238E27FC236}">
                <a16:creationId xmlns:a16="http://schemas.microsoft.com/office/drawing/2014/main" id="{6F768B9A-B11F-482A-233F-34345892D556}"/>
              </a:ext>
            </a:extLst>
          </p:cNvPr>
          <p:cNvSpPr>
            <a:spLocks noGrp="1"/>
          </p:cNvSpPr>
          <p:nvPr>
            <p:ph type="body" idx="1"/>
          </p:nvPr>
        </p:nvSpPr>
        <p:spPr>
          <a:xfrm>
            <a:off x="474921" y="1509925"/>
            <a:ext cx="8300483" cy="2927395"/>
          </a:xfrm>
        </p:spPr>
        <p:txBody>
          <a:bodyPr/>
          <a:lstStyle/>
          <a:p>
            <a:r>
              <a:rPr lang="en-US" b="1" dirty="0"/>
              <a:t>Intelligence</a:t>
            </a:r>
            <a:r>
              <a:rPr lang="en-US" dirty="0"/>
              <a:t> is the global capacity to act purposefully, to think rationally, and to deal effectively with the environment (Wechsler,1939).</a:t>
            </a:r>
          </a:p>
        </p:txBody>
      </p:sp>
      <p:sp>
        <p:nvSpPr>
          <p:cNvPr id="4" name="Slide Number Placeholder 3">
            <a:extLst>
              <a:ext uri="{FF2B5EF4-FFF2-40B4-BE49-F238E27FC236}">
                <a16:creationId xmlns:a16="http://schemas.microsoft.com/office/drawing/2014/main" id="{235B2F35-D4B8-DB68-BE83-0F7CAA99489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41507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120" y="154325"/>
            <a:ext cx="8397379" cy="1077218"/>
          </a:xfrm>
          <a:prstGeom prst="rect">
            <a:avLst/>
          </a:prstGeom>
          <a:noFill/>
        </p:spPr>
        <p:txBody>
          <a:bodyPr wrap="square" lIns="91440" tIns="45720" rIns="91440" bIns="45720">
            <a:spAutoFit/>
          </a:bodyPr>
          <a:lstStyle/>
          <a:p>
            <a:pPr algn="ctr"/>
            <a:r>
              <a:rPr lang="en-US" sz="3200" b="1" dirty="0">
                <a:latin typeface="Arial Black" panose="020B0A04020102020204" pitchFamily="34" charset="0"/>
              </a:rPr>
              <a:t>Why Emotional Intelligence Skills Are Important</a:t>
            </a:r>
            <a:endParaRPr lang="en-US" sz="3200" b="1" cap="none" spc="0" dirty="0">
              <a:ln w="0"/>
              <a:gradFill>
                <a:gsLst>
                  <a:gs pos="21000">
                    <a:srgbClr val="53575C"/>
                  </a:gs>
                  <a:gs pos="88000">
                    <a:srgbClr val="C5C7CA"/>
                  </a:gs>
                </a:gsLst>
                <a:lin ang="5400000"/>
              </a:gradFill>
              <a:effectLst/>
              <a:latin typeface="Arial Black" panose="020B0A04020102020204" pitchFamily="34" charset="0"/>
            </a:endParaRPr>
          </a:p>
        </p:txBody>
      </p:sp>
      <p:sp>
        <p:nvSpPr>
          <p:cNvPr id="5" name="Rectangle 4"/>
          <p:cNvSpPr/>
          <p:nvPr/>
        </p:nvSpPr>
        <p:spPr>
          <a:xfrm>
            <a:off x="444617" y="1777509"/>
            <a:ext cx="8372213" cy="280076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1"/>
                </a:solidFill>
              </a:rPr>
              <a:t>Emotional intelligence allows you to be a more effective leader.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Understanding how others are feeling allows you to communicate with them better.</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Knowing more about what you are feeling allows you to be more self-aware and understand yourself more deeply.</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By being more aware of your emotions, you can also improve your self-control abilities.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Managing your emotions effectively allows you to exert greater control in situations marked by stress or conflict.</a:t>
            </a:r>
            <a:endParaRPr lang="en-US" sz="1600" dirty="0"/>
          </a:p>
        </p:txBody>
      </p:sp>
    </p:spTree>
    <p:extLst>
      <p:ext uri="{BB962C8B-B14F-4D97-AF65-F5344CB8AC3E}">
        <p14:creationId xmlns:p14="http://schemas.microsoft.com/office/powerpoint/2010/main" val="1413456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36"/>
          <p:cNvSpPr txBox="1">
            <a:spLocks noGrp="1"/>
          </p:cNvSpPr>
          <p:nvPr>
            <p:ph type="ctrTitle"/>
          </p:nvPr>
        </p:nvSpPr>
        <p:spPr>
          <a:xfrm>
            <a:off x="778901" y="2637839"/>
            <a:ext cx="4548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2"/>
                </a:solidFill>
                <a:effectLst>
                  <a:outerShdw blurRad="38100" dist="38100" dir="2700000" algn="tl">
                    <a:srgbClr val="000000">
                      <a:alpha val="43137"/>
                    </a:srgbClr>
                  </a:outerShdw>
                </a:effectLst>
                <a:latin typeface="Bradley Hand ITC" panose="03070402050302030203" pitchFamily="66" charset="0"/>
              </a:rPr>
              <a:t>THANKYOU!!!</a:t>
            </a:r>
            <a:endParaRPr sz="4400" dirty="0">
              <a:effectLst>
                <a:outerShdw blurRad="38100" dist="38100" dir="2700000" algn="tl">
                  <a:srgbClr val="000000">
                    <a:alpha val="43137"/>
                  </a:srgbClr>
                </a:outerShdw>
              </a:effectLst>
              <a:latin typeface="Bradley Hand ITC" panose="03070402050302030203" pitchFamily="66" charset="0"/>
            </a:endParaRPr>
          </a:p>
        </p:txBody>
      </p:sp>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684D-09B2-136A-875F-06C793C68DD5}"/>
              </a:ext>
            </a:extLst>
          </p:cNvPr>
          <p:cNvSpPr>
            <a:spLocks noGrp="1"/>
          </p:cNvSpPr>
          <p:nvPr>
            <p:ph type="title"/>
          </p:nvPr>
        </p:nvSpPr>
        <p:spPr>
          <a:xfrm>
            <a:off x="855300" y="0"/>
            <a:ext cx="7827956" cy="984038"/>
          </a:xfrm>
        </p:spPr>
        <p:txBody>
          <a:bodyPr/>
          <a:lstStyle/>
          <a:p>
            <a:r>
              <a:rPr lang="en-US" dirty="0"/>
              <a:t>Theories of Intelligence:</a:t>
            </a:r>
          </a:p>
        </p:txBody>
      </p:sp>
      <p:sp>
        <p:nvSpPr>
          <p:cNvPr id="3" name="Text Placeholder 2">
            <a:extLst>
              <a:ext uri="{FF2B5EF4-FFF2-40B4-BE49-F238E27FC236}">
                <a16:creationId xmlns:a16="http://schemas.microsoft.com/office/drawing/2014/main" id="{9CF80913-05D8-7FB2-A365-1D1AD626B602}"/>
              </a:ext>
            </a:extLst>
          </p:cNvPr>
          <p:cNvSpPr>
            <a:spLocks noGrp="1"/>
          </p:cNvSpPr>
          <p:nvPr>
            <p:ph type="body" idx="1"/>
          </p:nvPr>
        </p:nvSpPr>
        <p:spPr>
          <a:xfrm>
            <a:off x="855300" y="1509925"/>
            <a:ext cx="7827956" cy="3163725"/>
          </a:xfrm>
        </p:spPr>
        <p:txBody>
          <a:bodyPr/>
          <a:lstStyle/>
          <a:p>
            <a:r>
              <a:rPr lang="en-US" b="1" u="sng" dirty="0"/>
              <a:t>g factor theory</a:t>
            </a:r>
          </a:p>
          <a:p>
            <a:r>
              <a:rPr lang="en-US" sz="1600" dirty="0"/>
              <a:t>Early psychologists interested in intelligence assumed that there was a single, general factor for mental ability, which they called g, or the g -factor . </a:t>
            </a:r>
          </a:p>
          <a:p>
            <a:r>
              <a:rPr lang="en-US" sz="1600" dirty="0"/>
              <a:t>People who performed well on one cognitive test tended to perform well on other tests, while those who scored badly on one test tended to score badly on others. He concluded that intelligence is a general cognitive ability that researchers can measure and express numerically. </a:t>
            </a:r>
          </a:p>
        </p:txBody>
      </p:sp>
      <p:sp>
        <p:nvSpPr>
          <p:cNvPr id="4" name="Slide Number Placeholder 3">
            <a:extLst>
              <a:ext uri="{FF2B5EF4-FFF2-40B4-BE49-F238E27FC236}">
                <a16:creationId xmlns:a16="http://schemas.microsoft.com/office/drawing/2014/main" id="{A5FDBDBE-DE68-739C-F156-BA8F3CEA31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82767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44DC-38EA-1AE6-7645-15EEB0930E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D0955C8-EF6A-E35F-02BC-6CA299F33A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0FA660-E614-42F1-4146-0F0C26C0BF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22606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bg1"/>
                </a:solidFill>
              </a:rPr>
              <a:t>W</a:t>
            </a:r>
            <a:r>
              <a:rPr lang="en" sz="4000" dirty="0">
                <a:solidFill>
                  <a:schemeClr val="bg1"/>
                </a:solidFill>
              </a:rPr>
              <a:t>hat we mean by emotions?</a:t>
            </a:r>
            <a:endParaRPr sz="4000" dirty="0">
              <a:solidFill>
                <a:schemeClr val="bg1"/>
              </a:solidFill>
            </a:endParaRPr>
          </a:p>
        </p:txBody>
      </p:sp>
      <p:sp>
        <p:nvSpPr>
          <p:cNvPr id="111" name="Google Shape;111;p13"/>
          <p:cNvSpPr txBox="1">
            <a:spLocks noGrp="1"/>
          </p:cNvSpPr>
          <p:nvPr>
            <p:ph type="body" idx="1"/>
          </p:nvPr>
        </p:nvSpPr>
        <p:spPr>
          <a:xfrm>
            <a:off x="595241" y="1585427"/>
            <a:ext cx="4693500" cy="2642400"/>
          </a:xfrm>
          <a:prstGeom prst="rect">
            <a:avLst/>
          </a:prstGeom>
        </p:spPr>
        <p:txBody>
          <a:bodyPr spcFirstLastPara="1" wrap="square" lIns="0" tIns="0" rIns="0" bIns="0" anchor="t" anchorCtr="0">
            <a:noAutofit/>
          </a:bodyPr>
          <a:lstStyle/>
          <a:p>
            <a:pPr marL="0" lvl="0" indent="0" algn="just">
              <a:buNone/>
            </a:pPr>
            <a:r>
              <a:rPr lang="en-US" sz="1600" b="1" dirty="0"/>
              <a:t>Subjective (personal) experience that arises unconsciously and spontaneously in response to the environment around us. It is an automated response to events that happens to us. (emotion is how the body responds)</a:t>
            </a:r>
          </a:p>
          <a:p>
            <a:pPr marL="0" indent="0" algn="just">
              <a:buNone/>
            </a:pPr>
            <a:r>
              <a:rPr lang="en-US" sz="1600" b="1" dirty="0"/>
              <a:t>A complex state of feeling that results in physical and psychological changes that influence thought and behavior</a:t>
            </a:r>
            <a:r>
              <a:rPr lang="en-US" sz="1600" dirty="0"/>
              <a:t>.</a:t>
            </a:r>
          </a:p>
          <a:p>
            <a:pPr marL="0" lvl="0" indent="0">
              <a:buNone/>
            </a:pPr>
            <a:endParaRPr sz="1600" b="1" dirty="0"/>
          </a:p>
        </p:txBody>
      </p:sp>
      <p:sp>
        <p:nvSpPr>
          <p:cNvPr id="112" name="Google Shape;112;p1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stretch>
            <a:fillRect/>
          </a:stretch>
        </p:blipFill>
        <p:spPr>
          <a:xfrm>
            <a:off x="5548800" y="870626"/>
            <a:ext cx="3249250" cy="27757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501782" y="-472485"/>
            <a:ext cx="7039920" cy="1203517"/>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solidFill>
                <a:schemeClr val="accent2"/>
              </a:solidFill>
            </a:endParaRPr>
          </a:p>
          <a:p>
            <a:pPr marL="0" lvl="0" indent="0" algn="l" rtl="0">
              <a:spcBef>
                <a:spcPts val="0"/>
              </a:spcBef>
              <a:spcAft>
                <a:spcPts val="0"/>
              </a:spcAft>
              <a:buNone/>
            </a:pPr>
            <a:r>
              <a:rPr lang="en" dirty="0"/>
              <a:t>Emotions have three components:</a:t>
            </a:r>
            <a:endParaRPr dirty="0"/>
          </a:p>
        </p:txBody>
      </p:sp>
      <p:sp>
        <p:nvSpPr>
          <p:cNvPr id="133" name="Google Shape;133;p14"/>
          <p:cNvSpPr txBox="1">
            <a:spLocks noGrp="1"/>
          </p:cNvSpPr>
          <p:nvPr>
            <p:ph type="subTitle" idx="4294967295"/>
          </p:nvPr>
        </p:nvSpPr>
        <p:spPr>
          <a:xfrm>
            <a:off x="245361" y="731032"/>
            <a:ext cx="6163827" cy="2936660"/>
          </a:xfrm>
          <a:prstGeom prst="rect">
            <a:avLst/>
          </a:prstGeom>
        </p:spPr>
        <p:txBody>
          <a:bodyPr spcFirstLastPara="1" wrap="square" lIns="0" tIns="0" rIns="0" bIns="0" anchor="t" anchorCtr="0">
            <a:noAutofit/>
          </a:bodyPr>
          <a:lstStyle/>
          <a:p>
            <a:pPr lvl="0" indent="-457200" algn="l" rtl="0">
              <a:spcBef>
                <a:spcPts val="0"/>
              </a:spcBef>
              <a:spcAft>
                <a:spcPts val="0"/>
              </a:spcAft>
              <a:buAutoNum type="arabicPeriod"/>
            </a:pPr>
            <a:endParaRPr lang="en-US" sz="1600" b="1" dirty="0"/>
          </a:p>
          <a:p>
            <a:pPr algn="just" fontAlgn="base"/>
            <a:r>
              <a:rPr lang="en-US" sz="1600" b="1" dirty="0"/>
              <a:t>Subjective component</a:t>
            </a:r>
            <a:r>
              <a:rPr lang="en-US" sz="1600" dirty="0"/>
              <a:t>: How you experience the emotion (conscious experience)</a:t>
            </a:r>
          </a:p>
          <a:p>
            <a:pPr algn="just" fontAlgn="base"/>
            <a:r>
              <a:rPr lang="en-US" sz="1600" dirty="0"/>
              <a:t>For example, one person may feel anger and regret at the loss of a loved one while another may experience intense sadness.</a:t>
            </a:r>
          </a:p>
          <a:p>
            <a:pPr lvl="0" algn="just" fontAlgn="base"/>
            <a:r>
              <a:rPr lang="en-US" sz="1600" b="1" dirty="0"/>
              <a:t>Physiological component</a:t>
            </a:r>
            <a:r>
              <a:rPr lang="en-US" sz="1600" dirty="0"/>
              <a:t>: How your body reacts to the emotion </a:t>
            </a:r>
            <a:r>
              <a:rPr lang="en-US" sz="1600" b="1" dirty="0"/>
              <a:t>(rapid heartbeat etc.)</a:t>
            </a:r>
            <a:endParaRPr lang="en-US" sz="1600" dirty="0"/>
          </a:p>
          <a:p>
            <a:pPr algn="just" fontAlgn="base"/>
            <a:r>
              <a:rPr lang="en-US" sz="1600" b="1" dirty="0"/>
              <a:t>Expressive component</a:t>
            </a:r>
            <a:r>
              <a:rPr lang="en-US" sz="1600" dirty="0"/>
              <a:t>: How you behave in response to the emotion (physical reaction) </a:t>
            </a:r>
          </a:p>
          <a:p>
            <a:pPr algn="just" fontAlgn="base"/>
            <a:r>
              <a:rPr lang="en-US" sz="1600" dirty="0"/>
              <a:t>For example: smile, a grimace, a laugh or a sigh, along with many other reactions depending on societal norms and personality.</a:t>
            </a:r>
          </a:p>
          <a:p>
            <a:pPr lvl="0" indent="-457200" algn="just" rtl="0">
              <a:spcBef>
                <a:spcPts val="0"/>
              </a:spcBef>
              <a:spcAft>
                <a:spcPts val="0"/>
              </a:spcAft>
              <a:buAutoNum type="arabicPeriod"/>
            </a:pPr>
            <a:endParaRPr sz="1600" b="1" dirty="0"/>
          </a:p>
        </p:txBody>
      </p:sp>
      <p:pic>
        <p:nvPicPr>
          <p:cNvPr id="2" name="Picture 1"/>
          <p:cNvPicPr>
            <a:picLocks noChangeAspect="1"/>
          </p:cNvPicPr>
          <p:nvPr/>
        </p:nvPicPr>
        <p:blipFill>
          <a:blip r:embed="rId3"/>
          <a:stretch>
            <a:fillRect/>
          </a:stretch>
        </p:blipFill>
        <p:spPr>
          <a:xfrm>
            <a:off x="6621518" y="852135"/>
            <a:ext cx="2427889" cy="22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591" y="461394"/>
            <a:ext cx="7216174" cy="4212257"/>
          </a:xfrm>
        </p:spPr>
        <p:txBody>
          <a:bodyPr/>
          <a:lstStyle/>
          <a:p>
            <a:pPr algn="just" fontAlgn="base"/>
            <a:r>
              <a:rPr lang="en-US" sz="2000" b="0" dirty="0">
                <a:solidFill>
                  <a:schemeClr val="tx1"/>
                </a:solidFill>
              </a:rPr>
              <a:t>Here are a few facts about emotions:</a:t>
            </a:r>
            <a:br>
              <a:rPr lang="en-US" sz="2000" b="0" dirty="0">
                <a:solidFill>
                  <a:schemeClr val="tx1"/>
                </a:solidFill>
              </a:rPr>
            </a:br>
            <a:br>
              <a:rPr lang="en-US" sz="2000" b="0" dirty="0">
                <a:solidFill>
                  <a:schemeClr val="tx1"/>
                </a:solidFill>
              </a:rPr>
            </a:br>
            <a:r>
              <a:rPr lang="en-US" sz="2000" dirty="0">
                <a:solidFill>
                  <a:schemeClr val="tx1"/>
                </a:solidFill>
              </a:rPr>
              <a:t>Emotions come and go.</a:t>
            </a:r>
            <a:r>
              <a:rPr lang="en-US" sz="2000" b="0" dirty="0">
                <a:solidFill>
                  <a:schemeClr val="tx1"/>
                </a:solidFill>
              </a:rPr>
              <a:t> Most of us feel many different emotions throughout the day. Some last just a few seconds. Others might linger to become a mood.</a:t>
            </a:r>
            <a:br>
              <a:rPr lang="en-US" sz="2000" b="0" dirty="0">
                <a:solidFill>
                  <a:schemeClr val="tx1"/>
                </a:solidFill>
              </a:rPr>
            </a:br>
            <a:br>
              <a:rPr lang="en-US" sz="2000" b="0" dirty="0">
                <a:solidFill>
                  <a:schemeClr val="tx1"/>
                </a:solidFill>
              </a:rPr>
            </a:br>
            <a:r>
              <a:rPr lang="en-US" sz="2000" dirty="0">
                <a:solidFill>
                  <a:schemeClr val="tx1"/>
                </a:solidFill>
              </a:rPr>
              <a:t>Emotions can be mild, intense, or anywhere in between.</a:t>
            </a:r>
            <a:r>
              <a:rPr lang="en-US" sz="2000" b="0" dirty="0">
                <a:solidFill>
                  <a:schemeClr val="tx1"/>
                </a:solidFill>
              </a:rPr>
              <a:t> The intensity of an emotion can depend on the situation and on the person.</a:t>
            </a:r>
            <a:br>
              <a:rPr lang="en-US" sz="2000" b="0" dirty="0">
                <a:solidFill>
                  <a:schemeClr val="tx1"/>
                </a:solidFill>
              </a:rPr>
            </a:br>
            <a:br>
              <a:rPr lang="en-US" sz="2000" b="0" dirty="0">
                <a:solidFill>
                  <a:schemeClr val="tx1"/>
                </a:solidFill>
              </a:rPr>
            </a:br>
            <a:r>
              <a:rPr lang="en-US" sz="2000" dirty="0">
                <a:solidFill>
                  <a:schemeClr val="tx1"/>
                </a:solidFill>
              </a:rPr>
              <a:t>There are no good or bad emotions, but there are good and bad ways of expressing (or acting on) emotions.</a:t>
            </a:r>
            <a:r>
              <a:rPr lang="en-US" sz="2000" b="0" dirty="0">
                <a:solidFill>
                  <a:schemeClr val="tx1"/>
                </a:solidFill>
              </a:rPr>
              <a:t> Learning how to express emotions in acceptable ways is a separate skill — managing emotions — that is built on a foundation of being able to understand emotions.</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19159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5" name="Title 1"/>
          <p:cNvSpPr>
            <a:spLocks noGrp="1"/>
          </p:cNvSpPr>
          <p:nvPr>
            <p:ph type="body" idx="1"/>
          </p:nvPr>
        </p:nvSpPr>
        <p:spPr>
          <a:xfrm>
            <a:off x="855300" y="822121"/>
            <a:ext cx="7189742" cy="3716098"/>
          </a:xfrm>
        </p:spPr>
        <p:txBody>
          <a:bodyPr/>
          <a:lstStyle/>
          <a:p>
            <a:pPr marL="114300" indent="0" algn="just">
              <a:buNone/>
            </a:pPr>
            <a:r>
              <a:rPr lang="en-US" sz="2000" dirty="0">
                <a:solidFill>
                  <a:schemeClr val="tx1"/>
                </a:solidFill>
                <a:latin typeface="Arial" panose="020B0604020202020204" pitchFamily="34" charset="0"/>
                <a:cs typeface="Arial" panose="020B0604020202020204" pitchFamily="34" charset="0"/>
              </a:rPr>
              <a:t>A study in the </a:t>
            </a:r>
            <a:r>
              <a:rPr lang="en-US" sz="2000" b="1" i="1" dirty="0">
                <a:solidFill>
                  <a:schemeClr val="tx1"/>
                </a:solidFill>
                <a:latin typeface="Arial" panose="020B0604020202020204" pitchFamily="34" charset="0"/>
                <a:cs typeface="Arial" panose="020B0604020202020204" pitchFamily="34" charset="0"/>
              </a:rPr>
              <a:t>Journal of Abnormal Psychology</a:t>
            </a:r>
            <a:r>
              <a:rPr lang="en-US" sz="2000" b="1"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found that while watching negative and positive emotional films, </a:t>
            </a:r>
            <a:r>
              <a:rPr lang="en-US" sz="2000" dirty="0">
                <a:solidFill>
                  <a:schemeClr val="tx1"/>
                </a:solidFill>
                <a:latin typeface="Arial" panose="020B0604020202020204" pitchFamily="34" charset="0"/>
                <a:cs typeface="Arial" panose="020B0604020202020204" pitchFamily="34" charset="0"/>
                <a:hlinkClick r:id="rId2" tooltip="Hiding feelings: The acute effects of inhibiting negative and positive emotion."/>
              </a:rPr>
              <a:t>suppression of behavioral responses</a:t>
            </a:r>
            <a:r>
              <a:rPr lang="en-US" sz="2000" dirty="0">
                <a:solidFill>
                  <a:schemeClr val="tx1"/>
                </a:solidFill>
                <a:latin typeface="Arial" panose="020B0604020202020204" pitchFamily="34" charset="0"/>
                <a:cs typeface="Arial" panose="020B0604020202020204" pitchFamily="34" charset="0"/>
              </a:rPr>
              <a:t> to emotion had physical effects on the participants. </a:t>
            </a:r>
          </a:p>
          <a:p>
            <a:pPr marL="114300" indent="0" algn="just">
              <a:buNone/>
            </a:pPr>
            <a:r>
              <a:rPr lang="en-US" sz="2000" dirty="0">
                <a:solidFill>
                  <a:schemeClr val="tx1"/>
                </a:solidFill>
                <a:latin typeface="Arial" panose="020B0604020202020204" pitchFamily="34" charset="0"/>
                <a:cs typeface="Arial" panose="020B0604020202020204" pitchFamily="34" charset="0"/>
              </a:rPr>
              <a:t>The effects included elevated heart rates. </a:t>
            </a:r>
          </a:p>
          <a:p>
            <a:pPr marL="114300" indent="0" algn="just">
              <a:buNone/>
            </a:pPr>
            <a:r>
              <a:rPr lang="en-US" sz="2000" dirty="0">
                <a:solidFill>
                  <a:schemeClr val="tx1"/>
                </a:solidFill>
                <a:latin typeface="Arial" panose="020B0604020202020204" pitchFamily="34" charset="0"/>
                <a:cs typeface="Arial" panose="020B0604020202020204" pitchFamily="34" charset="0"/>
              </a:rPr>
              <a:t>This suggests that expressing behavioral responses to stimuli, both positive and negative, is better for your overall health than holding those responses inside. </a:t>
            </a:r>
          </a:p>
          <a:p>
            <a:pPr marL="114300" indent="0" algn="just">
              <a:buNone/>
            </a:pPr>
            <a:r>
              <a:rPr lang="en-US" sz="2000" dirty="0">
                <a:solidFill>
                  <a:schemeClr val="tx1"/>
                </a:solidFill>
                <a:latin typeface="Arial" panose="020B0604020202020204" pitchFamily="34" charset="0"/>
                <a:cs typeface="Arial" panose="020B0604020202020204" pitchFamily="34" charset="0"/>
              </a:rPr>
              <a:t>Thus, there are benefits of smiling, laughing and expressing negative emotions in a healthy way.</a:t>
            </a:r>
          </a:p>
        </p:txBody>
      </p:sp>
    </p:spTree>
    <p:extLst>
      <p:ext uri="{BB962C8B-B14F-4D97-AF65-F5344CB8AC3E}">
        <p14:creationId xmlns:p14="http://schemas.microsoft.com/office/powerpoint/2010/main" val="3855201045"/>
      </p:ext>
    </p:extLst>
  </p:cSld>
  <p:clrMapOvr>
    <a:masterClrMapping/>
  </p:clrMapOvr>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1257</TotalTime>
  <Words>1406</Words>
  <Application>Microsoft Office PowerPoint</Application>
  <PresentationFormat>On-screen Show (16:9)</PresentationFormat>
  <Paragraphs>151</Paragraphs>
  <Slides>31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Atma</vt:lpstr>
      <vt:lpstr>Bradley Hand ITC</vt:lpstr>
      <vt:lpstr>Calibri</vt:lpstr>
      <vt:lpstr>Arial Black</vt:lpstr>
      <vt:lpstr>Times New Roman</vt:lpstr>
      <vt:lpstr>Palatino</vt:lpstr>
      <vt:lpstr>Quicksand Light</vt:lpstr>
      <vt:lpstr>Arial</vt:lpstr>
      <vt:lpstr>Bahnschrift Light</vt:lpstr>
      <vt:lpstr>Moth template</vt:lpstr>
      <vt:lpstr>EMOTIONAL  INTELLIGENCE</vt:lpstr>
      <vt:lpstr>LEARNING OUTCOMES</vt:lpstr>
      <vt:lpstr>Defining Intelligence</vt:lpstr>
      <vt:lpstr>Theories of Intelligence:</vt:lpstr>
      <vt:lpstr>PowerPoint Presentation</vt:lpstr>
      <vt:lpstr>What we mean by emotions?</vt:lpstr>
      <vt:lpstr> Emotions have three components:</vt:lpstr>
      <vt:lpstr>Here are a few facts about emotions:  Emotions come and go. Most of us feel many different emotions throughout the day. Some last just a few seconds. Others might linger to become a mood.  Emotions can be mild, intense, or anywhere in between. The intensity of an emotion can depend on the situation and on the person.  There are no good or bad emotions, but there are good and bad ways of expressing (or acting on) emotions. Learning how to express emotions in acceptable ways is a separate skill — managing emotions — that is built on a foundation of being able to understand emotions.</vt:lpstr>
      <vt:lpstr>PowerPoint Presentation</vt:lpstr>
      <vt:lpstr>PowerPoint Presentation</vt:lpstr>
      <vt:lpstr>Why emotions are important?</vt:lpstr>
      <vt:lpstr>PowerPoint Presentation</vt:lpstr>
      <vt:lpstr>PowerPoint Presentation</vt:lpstr>
      <vt:lpstr>PowerPoint Presentation</vt:lpstr>
      <vt:lpstr>What is emotional intelligence? </vt:lpstr>
      <vt:lpstr>Emotional intelligence helps us to  identify, use, understand,  and manage emotions in positive ways to  relieve stress,  communicate effectively,  empathize with others,  overcome challenges, and defuse conflict.   </vt:lpstr>
      <vt:lpstr>EQ &gt;IQ Emotional Quotient is greater than Intelligence Quotient  </vt:lpstr>
      <vt:lpstr>FOUR COMPONENTS OF EMOTIONAL INTELLIGENCE.</vt:lpstr>
      <vt:lpstr>PowerPoint Presentation</vt:lpstr>
      <vt:lpstr>PowerPoint Presentation</vt:lpstr>
      <vt:lpstr>1. Self awareness: </vt:lpstr>
      <vt:lpstr>How to improve self-awareness:</vt:lpstr>
      <vt:lpstr>PowerPoint Presentation</vt:lpstr>
      <vt:lpstr>2. SELF MANAGEMENT:</vt:lpstr>
      <vt:lpstr>How to Improve Self-Regulation/Self management?  </vt:lpstr>
      <vt:lpstr>3.Social Awareness /Empathy</vt:lpstr>
      <vt:lpstr>How to build empathy/social awareness?</vt:lpstr>
      <vt:lpstr>4. Social skills /Relationship Management:</vt:lpstr>
      <vt:lpstr>HOW TO IMPROVE SOCIAL SKILLS?</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EMOTIONAL  INTELLIGENCE</dc:title>
  <dc:creator>p</dc:creator>
  <cp:lastModifiedBy>Asif Ejaz</cp:lastModifiedBy>
  <cp:revision>68</cp:revision>
  <dcterms:modified xsi:type="dcterms:W3CDTF">2023-10-08T19:29:25Z</dcterms:modified>
</cp:coreProperties>
</file>